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2" r:id="rId2"/>
    <p:sldId id="291" r:id="rId3"/>
    <p:sldId id="293" r:id="rId4"/>
    <p:sldId id="294" r:id="rId5"/>
    <p:sldId id="295" r:id="rId6"/>
    <p:sldId id="296" r:id="rId7"/>
    <p:sldId id="298" r:id="rId8"/>
    <p:sldId id="299" r:id="rId9"/>
    <p:sldId id="300" r:id="rId10"/>
    <p:sldId id="301" r:id="rId11"/>
    <p:sldId id="302" r:id="rId12"/>
    <p:sldId id="311" r:id="rId13"/>
    <p:sldId id="303" r:id="rId14"/>
    <p:sldId id="304" r:id="rId15"/>
    <p:sldId id="306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F4456-A4DD-4681-B1D9-BE745D0589AC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815CD-33B4-4116-877E-0463078A40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485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8EA7BFA4-16DB-4254-B965-BEC7E85E0C1D}" type="slidenum">
              <a:rPr lang="en-GB" sz="800" smtClean="0">
                <a:latin typeface="Arial" pitchFamily="34" charset="0"/>
                <a:cs typeface="Arial" pitchFamily="34" charset="0"/>
              </a:rPr>
              <a:pPr algn="l"/>
              <a:t>6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00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8EA7BFA4-16DB-4254-B965-BEC7E85E0C1D}" type="slidenum">
              <a:rPr lang="en-GB" sz="800" smtClean="0">
                <a:latin typeface="Arial" pitchFamily="34" charset="0"/>
                <a:cs typeface="Arial" pitchFamily="34" charset="0"/>
              </a:rPr>
              <a:pPr algn="l"/>
              <a:t>15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00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8EA7BFA4-16DB-4254-B965-BEC7E85E0C1D}" type="slidenum">
              <a:rPr lang="en-GB" sz="800" smtClean="0">
                <a:latin typeface="Arial" pitchFamily="34" charset="0"/>
                <a:cs typeface="Arial" pitchFamily="34" charset="0"/>
              </a:rPr>
              <a:pPr algn="l"/>
              <a:t>7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00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8EA7BFA4-16DB-4254-B965-BEC7E85E0C1D}" type="slidenum">
              <a:rPr lang="en-GB" sz="800" smtClean="0">
                <a:latin typeface="Arial" pitchFamily="34" charset="0"/>
                <a:cs typeface="Arial" pitchFamily="34" charset="0"/>
              </a:rPr>
              <a:pPr algn="l"/>
              <a:t>8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00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8EA7BFA4-16DB-4254-B965-BEC7E85E0C1D}" type="slidenum">
              <a:rPr lang="en-GB" sz="800" smtClean="0">
                <a:latin typeface="Arial" pitchFamily="34" charset="0"/>
                <a:cs typeface="Arial" pitchFamily="34" charset="0"/>
              </a:rPr>
              <a:pPr algn="l"/>
              <a:t>9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00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8EA7BFA4-16DB-4254-B965-BEC7E85E0C1D}" type="slidenum">
              <a:rPr lang="en-GB" sz="800" smtClean="0">
                <a:latin typeface="Arial" pitchFamily="34" charset="0"/>
                <a:cs typeface="Arial" pitchFamily="34" charset="0"/>
              </a:rPr>
              <a:pPr algn="l"/>
              <a:t>10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0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8EA7BFA4-16DB-4254-B965-BEC7E85E0C1D}" type="slidenum">
              <a:rPr lang="en-GB" sz="800" smtClean="0">
                <a:latin typeface="Arial" pitchFamily="34" charset="0"/>
                <a:cs typeface="Arial" pitchFamily="34" charset="0"/>
              </a:rPr>
              <a:pPr algn="l"/>
              <a:t>11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00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8EA7BFA4-16DB-4254-B965-BEC7E85E0C1D}" type="slidenum">
              <a:rPr lang="en-GB" sz="800" smtClean="0">
                <a:latin typeface="Arial" pitchFamily="34" charset="0"/>
                <a:cs typeface="Arial" pitchFamily="34" charset="0"/>
              </a:rPr>
              <a:pPr algn="l"/>
              <a:t>12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00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8EA7BFA4-16DB-4254-B965-BEC7E85E0C1D}" type="slidenum">
              <a:rPr lang="en-GB" sz="800" smtClean="0">
                <a:latin typeface="Arial" pitchFamily="34" charset="0"/>
                <a:cs typeface="Arial" pitchFamily="34" charset="0"/>
              </a:rPr>
              <a:pPr algn="l"/>
              <a:t>13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00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500063" y="690563"/>
            <a:ext cx="5930900" cy="3335337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/>
            <a:fld id="{8EA7BFA4-16DB-4254-B965-BEC7E85E0C1D}" type="slidenum">
              <a:rPr lang="en-GB" sz="800" smtClean="0">
                <a:latin typeface="Arial" pitchFamily="34" charset="0"/>
                <a:cs typeface="Arial" pitchFamily="34" charset="0"/>
              </a:rPr>
              <a:pPr algn="l"/>
              <a:t>14</a:t>
            </a:fld>
            <a:endParaRPr lang="en-GB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00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6F55-421F-48EF-85AB-2AC0CE78C789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Alatunnisteen paikkamerkki 4"/>
          <p:cNvSpPr txBox="1">
            <a:spLocks/>
          </p:cNvSpPr>
          <p:nvPr/>
        </p:nvSpPr>
        <p:spPr>
          <a:xfrm>
            <a:off x="4175787" y="638132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339022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90179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30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85561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020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690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8828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9547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87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2284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6434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3392" y="6223669"/>
            <a:ext cx="1056117" cy="230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1166F55-421F-48EF-85AB-2AC0CE78C789}" type="datetimeFigureOut">
              <a:rPr lang="fi-FI" smtClean="0"/>
              <a:t>10.6.2020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23392" y="6490853"/>
            <a:ext cx="3264363" cy="1665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898047" y="6165304"/>
            <a:ext cx="2798074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i-FI" altLang="fi-FI" sz="1300" b="1" dirty="0">
                <a:solidFill>
                  <a:srgbClr val="4D4D4D"/>
                </a:solidFill>
                <a:latin typeface="Arial Narrow" pitchFamily="34" charset="0"/>
              </a:rPr>
              <a:t>PÄIJÄT-HÄMEEN HYVINVOINTIYHTYMÄ</a:t>
            </a:r>
          </a:p>
          <a:p>
            <a:pPr algn="ctr"/>
            <a:endParaRPr lang="fi-FI" altLang="fi-FI" sz="1000" dirty="0">
              <a:solidFill>
                <a:srgbClr val="333333"/>
              </a:solidFill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6713538"/>
            <a:ext cx="12192000" cy="144462"/>
          </a:xfrm>
          <a:prstGeom prst="rect">
            <a:avLst/>
          </a:prstGeom>
          <a:solidFill>
            <a:srgbClr val="015373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i-FI" sz="180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6" y="6097066"/>
            <a:ext cx="812805" cy="49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7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6FA006-7A44-45E8-8ACE-39F67CA247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Omapalvelu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DB45DE-737C-425B-84AF-99D05CDAEE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Esittely</a:t>
            </a:r>
          </a:p>
        </p:txBody>
      </p:sp>
    </p:spTree>
    <p:extLst>
      <p:ext uri="{BB962C8B-B14F-4D97-AF65-F5344CB8AC3E}">
        <p14:creationId xmlns:p14="http://schemas.microsoft.com/office/powerpoint/2010/main" val="751988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27382" y="898690"/>
            <a:ext cx="10972800" cy="4701540"/>
          </a:xfrm>
        </p:spPr>
        <p:txBody>
          <a:bodyPr>
            <a:normAutofit/>
          </a:bodyPr>
          <a:lstStyle/>
          <a:p>
            <a:r>
              <a:rPr lang="fi-FI" sz="2000" dirty="0"/>
              <a:t>Lisäselvityspyyntö -rivi avaa </a:t>
            </a:r>
            <a:r>
              <a:rPr lang="fi-FI" sz="2000" b="1" i="1" dirty="0"/>
              <a:t>Lisäselvityspyynnöt</a:t>
            </a:r>
            <a:r>
              <a:rPr lang="fi-FI" sz="2000" dirty="0"/>
              <a:t> -näytön ja valitun Lisäselvityspyyntö-rivin: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10</a:t>
            </a:fld>
            <a:endParaRPr lang="fi-FI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1475075"/>
            <a:ext cx="5378575" cy="412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75075"/>
            <a:ext cx="5856651" cy="425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127782" y="4174549"/>
            <a:ext cx="4512501" cy="3695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564685" y="2212430"/>
            <a:ext cx="5387967" cy="349414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cxnSp>
        <p:nvCxnSpPr>
          <p:cNvPr id="17" name="Straight Arrow Connector 3"/>
          <p:cNvCxnSpPr/>
          <p:nvPr/>
        </p:nvCxnSpPr>
        <p:spPr bwMode="auto">
          <a:xfrm flipV="1">
            <a:off x="5640283" y="3537652"/>
            <a:ext cx="1319813" cy="6453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3186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8728" y="1014730"/>
            <a:ext cx="10972800" cy="4625340"/>
          </a:xfrm>
        </p:spPr>
        <p:txBody>
          <a:bodyPr>
            <a:normAutofit/>
          </a:bodyPr>
          <a:lstStyle/>
          <a:p>
            <a:r>
              <a:rPr lang="fi-FI" sz="2000" dirty="0"/>
              <a:t>Vastaus lisäselvityspyyntöön -rivi avaa </a:t>
            </a:r>
            <a:r>
              <a:rPr lang="fi-FI" sz="2000" b="1" i="1" dirty="0"/>
              <a:t>Lisäselvityspyynnöt</a:t>
            </a:r>
            <a:r>
              <a:rPr lang="fi-FI" sz="2000" dirty="0"/>
              <a:t> -näytön ja sieltä vastatun pyynnön: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11</a:t>
            </a:fld>
            <a:endParaRPr lang="fi-FI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" y="1726095"/>
            <a:ext cx="4531328" cy="411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881930" y="3455248"/>
            <a:ext cx="4087080" cy="32604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cxnSp>
        <p:nvCxnSpPr>
          <p:cNvPr id="19" name="Straight Arrow Connector 3"/>
          <p:cNvCxnSpPr/>
          <p:nvPr/>
        </p:nvCxnSpPr>
        <p:spPr bwMode="auto">
          <a:xfrm flipV="1">
            <a:off x="4969010" y="3066557"/>
            <a:ext cx="1126989" cy="3886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81786"/>
            <a:ext cx="4130380" cy="366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8161189" y="2486640"/>
            <a:ext cx="2626439" cy="3255944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220452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51500" y="701336"/>
            <a:ext cx="10972800" cy="5063194"/>
          </a:xfrm>
        </p:spPr>
        <p:txBody>
          <a:bodyPr>
            <a:normAutofit/>
          </a:bodyPr>
          <a:lstStyle/>
          <a:p>
            <a:r>
              <a:rPr lang="fi-FI" sz="2000" dirty="0"/>
              <a:t>Päätös -rivi avaa Omapalveluun julkaistut </a:t>
            </a:r>
            <a:r>
              <a:rPr lang="fi-FI" sz="2000" b="1" i="1" dirty="0"/>
              <a:t>Päätökse</a:t>
            </a:r>
            <a:r>
              <a:rPr lang="fi-FI" sz="2000" dirty="0"/>
              <a:t>t -näytön ja valitun päätöksen: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12</a:t>
            </a:fld>
            <a:endParaRPr lang="fi-FI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30" y="1489043"/>
            <a:ext cx="3814691" cy="348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30" y="1489043"/>
            <a:ext cx="4206379" cy="419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961910" y="4366286"/>
            <a:ext cx="3814689" cy="31152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cxnSp>
        <p:nvCxnSpPr>
          <p:cNvPr id="16" name="Straight Arrow Connector 3"/>
          <p:cNvCxnSpPr/>
          <p:nvPr/>
        </p:nvCxnSpPr>
        <p:spPr bwMode="auto">
          <a:xfrm flipV="1">
            <a:off x="4776598" y="2163210"/>
            <a:ext cx="2012432" cy="22030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48716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32566" y="701336"/>
            <a:ext cx="10972800" cy="4848565"/>
          </a:xfrm>
        </p:spPr>
        <p:txBody>
          <a:bodyPr>
            <a:normAutofit/>
          </a:bodyPr>
          <a:lstStyle/>
          <a:p>
            <a:r>
              <a:rPr lang="fi-FI" sz="2000" dirty="0"/>
              <a:t>Maksu -rivi avaa </a:t>
            </a:r>
            <a:r>
              <a:rPr lang="fi-FI" sz="2000" b="1" i="1" dirty="0"/>
              <a:t>Maksut</a:t>
            </a:r>
            <a:r>
              <a:rPr lang="fi-FI" sz="2000" dirty="0"/>
              <a:t> -näytön ja näyttää valitun rivin: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13</a:t>
            </a:fld>
            <a:endParaRPr lang="fi-FI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02" y="1577934"/>
            <a:ext cx="4199123" cy="418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857794" y="3921265"/>
            <a:ext cx="3771320" cy="26666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102" y="1579429"/>
            <a:ext cx="5481135" cy="398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3"/>
          <p:cNvCxnSpPr/>
          <p:nvPr/>
        </p:nvCxnSpPr>
        <p:spPr bwMode="auto">
          <a:xfrm>
            <a:off x="4629114" y="3921265"/>
            <a:ext cx="835653" cy="2666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9467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49141" y="648931"/>
            <a:ext cx="10972800" cy="4505257"/>
          </a:xfrm>
        </p:spPr>
        <p:txBody>
          <a:bodyPr>
            <a:normAutofit/>
          </a:bodyPr>
          <a:lstStyle/>
          <a:p>
            <a:r>
              <a:rPr lang="fi-FI" sz="2000" dirty="0"/>
              <a:t>Kirjeet -rivi avaa </a:t>
            </a:r>
            <a:r>
              <a:rPr lang="fi-FI" sz="2000" b="1" i="1" dirty="0"/>
              <a:t>Kirjeet</a:t>
            </a:r>
            <a:r>
              <a:rPr lang="fi-FI" sz="2000" dirty="0"/>
              <a:t> -näytön ja näyttää valitun rivin: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14</a:t>
            </a:fld>
            <a:endParaRPr lang="fi-FI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011" y="1346248"/>
            <a:ext cx="4454455" cy="450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59" y="1329887"/>
            <a:ext cx="5246692" cy="449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593518" y="4253434"/>
            <a:ext cx="4210381" cy="2933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cxnSp>
        <p:nvCxnSpPr>
          <p:cNvPr id="19" name="Straight Arrow Connector 3"/>
          <p:cNvCxnSpPr/>
          <p:nvPr/>
        </p:nvCxnSpPr>
        <p:spPr bwMode="auto">
          <a:xfrm>
            <a:off x="5804008" y="4312303"/>
            <a:ext cx="1531951" cy="11567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3590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61267" y="501650"/>
            <a:ext cx="9977592" cy="4939420"/>
          </a:xfrm>
        </p:spPr>
        <p:txBody>
          <a:bodyPr>
            <a:normAutofit/>
          </a:bodyPr>
          <a:lstStyle/>
          <a:p>
            <a:r>
              <a:rPr lang="fi-FI" sz="2000" b="1" i="1" dirty="0"/>
              <a:t>Tapahtumat</a:t>
            </a:r>
            <a:r>
              <a:rPr lang="fi-FI" sz="2000" dirty="0"/>
              <a:t> -näytöllä näytetään mahdolliset keskeneräiset hakemukset ja saapuneet lisäselvityspyynnöt sekä niiden lukumäärät.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Valitsemalla Keskeneräiset hakemukset voidaan siirtyä </a:t>
            </a:r>
            <a:r>
              <a:rPr lang="fi-FI" sz="2000" b="1" i="1" dirty="0"/>
              <a:t>Uusi Hakemus </a:t>
            </a:r>
            <a:r>
              <a:rPr lang="fi-FI" sz="2000" dirty="0"/>
              <a:t>-näytölle tai valitsemalla Lisäselvityspyyntö voidaan siirtyä </a:t>
            </a:r>
            <a:r>
              <a:rPr lang="fi-FI" sz="2000" b="1" i="1" dirty="0"/>
              <a:t>Lisäselvityspyyntö</a:t>
            </a:r>
            <a:r>
              <a:rPr lang="fi-FI" sz="2000" dirty="0"/>
              <a:t> -näytölle.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15</a:t>
            </a:fld>
            <a:endParaRPr lang="fi-FI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9" y="1197068"/>
            <a:ext cx="1739900" cy="44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87" y="2428745"/>
            <a:ext cx="5136844" cy="276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888" y="3149593"/>
            <a:ext cx="4342971" cy="151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3"/>
          <p:cNvCxnSpPr/>
          <p:nvPr/>
        </p:nvCxnSpPr>
        <p:spPr bwMode="auto">
          <a:xfrm flipV="1">
            <a:off x="6893277" y="3404578"/>
            <a:ext cx="702611" cy="69130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3"/>
          <p:cNvCxnSpPr/>
          <p:nvPr/>
        </p:nvCxnSpPr>
        <p:spPr bwMode="auto">
          <a:xfrm flipH="1" flipV="1">
            <a:off x="1550688" y="3677697"/>
            <a:ext cx="1605790" cy="2307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7777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fi-FI" sz="3600" dirty="0">
                <a:solidFill>
                  <a:schemeClr val="accent1">
                    <a:lumMod val="50000"/>
                  </a:schemeClr>
                </a:solidFill>
              </a:rPr>
              <a:t>Etusivu</a:t>
            </a:r>
            <a:endParaRPr lang="sv-S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528001" y="1689102"/>
            <a:ext cx="4851720" cy="4140199"/>
          </a:xfrm>
        </p:spPr>
        <p:txBody>
          <a:bodyPr>
            <a:normAutofit/>
          </a:bodyPr>
          <a:lstStyle/>
          <a:p>
            <a:r>
              <a:rPr lang="en-GB" sz="2000" dirty="0" err="1"/>
              <a:t>Kirjautumisen</a:t>
            </a:r>
            <a:r>
              <a:rPr lang="en-GB" sz="2000" dirty="0"/>
              <a:t> </a:t>
            </a:r>
            <a:r>
              <a:rPr lang="en-GB" sz="2000" dirty="0" err="1"/>
              <a:t>jälkeen</a:t>
            </a:r>
            <a:r>
              <a:rPr lang="en-GB" sz="2000" dirty="0"/>
              <a:t> </a:t>
            </a:r>
            <a:r>
              <a:rPr lang="en-GB" sz="2000" dirty="0" err="1"/>
              <a:t>Omapalvelun</a:t>
            </a:r>
            <a:r>
              <a:rPr lang="en-GB" sz="2000" dirty="0"/>
              <a:t> </a:t>
            </a:r>
            <a:r>
              <a:rPr lang="en-GB" sz="2000" dirty="0" err="1"/>
              <a:t>etusivu</a:t>
            </a:r>
            <a:r>
              <a:rPr lang="en-GB" sz="2000" dirty="0"/>
              <a:t> </a:t>
            </a:r>
            <a:r>
              <a:rPr lang="en-GB" sz="2000" dirty="0" err="1"/>
              <a:t>avautuu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err="1"/>
              <a:t>Ylävalikossa</a:t>
            </a:r>
            <a:r>
              <a:rPr lang="en-GB" sz="2000" dirty="0"/>
              <a:t> </a:t>
            </a:r>
            <a:r>
              <a:rPr lang="en-GB" sz="2000" dirty="0" err="1"/>
              <a:t>näkyy</a:t>
            </a:r>
            <a:r>
              <a:rPr lang="en-GB" sz="2000" dirty="0"/>
              <a:t> </a:t>
            </a:r>
            <a:r>
              <a:rPr lang="en-GB" sz="2000" dirty="0" err="1"/>
              <a:t>nimesi</a:t>
            </a:r>
            <a:r>
              <a:rPr lang="en-GB" sz="2000" dirty="0"/>
              <a:t> </a:t>
            </a:r>
            <a:r>
              <a:rPr lang="en-GB" sz="2000" dirty="0" err="1"/>
              <a:t>sekä</a:t>
            </a:r>
            <a:r>
              <a:rPr lang="en-GB" sz="2000" dirty="0"/>
              <a:t> </a:t>
            </a:r>
            <a:r>
              <a:rPr lang="en-GB" sz="2000" b="1" i="1" dirty="0" err="1"/>
              <a:t>Kirjaudu</a:t>
            </a:r>
            <a:r>
              <a:rPr lang="en-GB" sz="2000" b="1" i="1" dirty="0"/>
              <a:t> </a:t>
            </a:r>
            <a:r>
              <a:rPr lang="en-GB" sz="2000" b="1" i="1" dirty="0" err="1"/>
              <a:t>ulos</a:t>
            </a:r>
            <a:r>
              <a:rPr lang="en-GB" sz="2000" b="1" i="1" dirty="0"/>
              <a:t> </a:t>
            </a:r>
            <a:r>
              <a:rPr lang="en-GB" sz="2000" dirty="0"/>
              <a:t>-</a:t>
            </a:r>
            <a:r>
              <a:rPr lang="en-GB" sz="2000" dirty="0" err="1"/>
              <a:t>painike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err="1"/>
              <a:t>Uudet</a:t>
            </a:r>
            <a:r>
              <a:rPr lang="en-GB" sz="2000" dirty="0"/>
              <a:t> </a:t>
            </a:r>
            <a:r>
              <a:rPr lang="en-GB" sz="2000" dirty="0" err="1"/>
              <a:t>tapahtumat</a:t>
            </a:r>
            <a:r>
              <a:rPr lang="en-GB" sz="2000" dirty="0"/>
              <a:t> </a:t>
            </a:r>
            <a:r>
              <a:rPr lang="en-GB" sz="2000" dirty="0" err="1"/>
              <a:t>näkyvät</a:t>
            </a:r>
            <a:r>
              <a:rPr lang="en-GB" sz="2000" dirty="0"/>
              <a:t> </a:t>
            </a:r>
            <a:r>
              <a:rPr lang="en-GB" sz="2000" b="1" dirty="0" err="1"/>
              <a:t>tummennettuna</a:t>
            </a:r>
            <a:r>
              <a:rPr lang="en-GB" sz="2000" dirty="0"/>
              <a:t> </a:t>
            </a:r>
            <a:r>
              <a:rPr lang="en-GB" sz="2000" dirty="0" err="1"/>
              <a:t>ja</a:t>
            </a:r>
            <a:r>
              <a:rPr lang="en-GB" sz="2000" dirty="0"/>
              <a:t> ne, </a:t>
            </a:r>
            <a:r>
              <a:rPr lang="en-GB" sz="2000" dirty="0" err="1"/>
              <a:t>mihin</a:t>
            </a:r>
            <a:r>
              <a:rPr lang="en-GB" sz="2000" dirty="0"/>
              <a:t> </a:t>
            </a:r>
            <a:r>
              <a:rPr lang="en-GB" sz="2000" dirty="0" err="1"/>
              <a:t>odotetaan</a:t>
            </a:r>
            <a:r>
              <a:rPr lang="en-GB" sz="2000" dirty="0"/>
              <a:t> </a:t>
            </a:r>
            <a:r>
              <a:rPr lang="en-GB" sz="2000" dirty="0" err="1"/>
              <a:t>vastausta</a:t>
            </a:r>
            <a:r>
              <a:rPr lang="en-GB" sz="2000" dirty="0"/>
              <a:t>, </a:t>
            </a:r>
            <a:r>
              <a:rPr lang="en-GB" sz="2000" dirty="0" err="1"/>
              <a:t>ovat</a:t>
            </a:r>
            <a:r>
              <a:rPr lang="en-GB" sz="2000" dirty="0"/>
              <a:t> </a:t>
            </a:r>
            <a:r>
              <a:rPr lang="en-GB" sz="2000" dirty="0" err="1"/>
              <a:t>lisäksi</a:t>
            </a:r>
            <a:r>
              <a:rPr lang="en-GB" sz="2000" dirty="0"/>
              <a:t> </a:t>
            </a:r>
            <a:r>
              <a:rPr lang="en-GB" sz="2000" dirty="0" err="1"/>
              <a:t>punaisella</a:t>
            </a:r>
            <a:r>
              <a:rPr lang="en-GB" sz="2000" dirty="0"/>
              <a:t> </a:t>
            </a:r>
            <a:r>
              <a:rPr lang="en-GB" sz="2000" dirty="0" err="1"/>
              <a:t>pohjalla</a:t>
            </a:r>
            <a:r>
              <a:rPr lang="en-GB" sz="2000" dirty="0"/>
              <a:t>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2</a:t>
            </a:fld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800" y="902492"/>
            <a:ext cx="5835721" cy="49268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634" y="4554628"/>
            <a:ext cx="378767" cy="3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7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528000" y="1689102"/>
            <a:ext cx="6007371" cy="4140199"/>
          </a:xfrm>
        </p:spPr>
        <p:txBody>
          <a:bodyPr>
            <a:normAutofit/>
          </a:bodyPr>
          <a:lstStyle/>
          <a:p>
            <a:r>
              <a:rPr lang="en-GB" sz="2000" dirty="0" err="1"/>
              <a:t>Etusivun</a:t>
            </a:r>
            <a:r>
              <a:rPr lang="en-GB" sz="2000" dirty="0"/>
              <a:t> </a:t>
            </a:r>
            <a:r>
              <a:rPr lang="en-GB" sz="2000" dirty="0" err="1"/>
              <a:t>vasemmassa</a:t>
            </a:r>
            <a:r>
              <a:rPr lang="en-GB" sz="2000" dirty="0"/>
              <a:t> </a:t>
            </a:r>
            <a:r>
              <a:rPr lang="en-GB" sz="2000" dirty="0" err="1"/>
              <a:t>laidassa</a:t>
            </a:r>
            <a:r>
              <a:rPr lang="en-GB" sz="2000" dirty="0"/>
              <a:t> </a:t>
            </a:r>
            <a:r>
              <a:rPr lang="en-GB" sz="2000" dirty="0" err="1"/>
              <a:t>olevassa</a:t>
            </a:r>
            <a:r>
              <a:rPr lang="en-GB" sz="2000" dirty="0"/>
              <a:t> </a:t>
            </a:r>
            <a:r>
              <a:rPr lang="en-GB" sz="2000" dirty="0" err="1"/>
              <a:t>työkalupalkissa</a:t>
            </a:r>
            <a:r>
              <a:rPr lang="en-GB" sz="2000" dirty="0"/>
              <a:t> </a:t>
            </a:r>
            <a:r>
              <a:rPr lang="en-GB" sz="2000" dirty="0" err="1"/>
              <a:t>näkyy</a:t>
            </a:r>
            <a:r>
              <a:rPr lang="en-GB" sz="2000" dirty="0"/>
              <a:t> </a:t>
            </a:r>
            <a:r>
              <a:rPr lang="en-GB" sz="2000" dirty="0" err="1"/>
              <a:t>toimintopainikkeet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err="1"/>
              <a:t>Työkalupalkin</a:t>
            </a:r>
            <a:r>
              <a:rPr lang="en-GB" sz="2000" dirty="0"/>
              <a:t> </a:t>
            </a:r>
            <a:r>
              <a:rPr lang="en-GB" sz="2000" dirty="0" err="1"/>
              <a:t>tekstit</a:t>
            </a:r>
            <a:r>
              <a:rPr lang="en-GB" sz="2000" dirty="0"/>
              <a:t> </a:t>
            </a:r>
            <a:r>
              <a:rPr lang="en-GB" sz="2000" dirty="0" err="1"/>
              <a:t>saa</a:t>
            </a:r>
            <a:r>
              <a:rPr lang="en-GB" sz="2000" dirty="0"/>
              <a:t> </a:t>
            </a:r>
            <a:r>
              <a:rPr lang="en-GB" sz="2000" dirty="0" err="1"/>
              <a:t>avattua</a:t>
            </a:r>
            <a:r>
              <a:rPr lang="en-GB" sz="2000" dirty="0"/>
              <a:t>/</a:t>
            </a:r>
            <a:r>
              <a:rPr lang="en-GB" sz="2000" dirty="0" err="1"/>
              <a:t>suljettua</a:t>
            </a:r>
            <a:r>
              <a:rPr lang="en-GB" sz="2000" dirty="0"/>
              <a:t> “</a:t>
            </a:r>
            <a:r>
              <a:rPr lang="en-GB" sz="2000" dirty="0" err="1"/>
              <a:t>levennys”painikkeella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Viemällä hiiren osoittimen painikkeen päälle, näytetään sen toiminnallisuus tekstinä.</a:t>
            </a:r>
            <a:endParaRPr lang="en-GB" sz="2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3</a:t>
            </a:fld>
            <a:endParaRPr lang="fi-FI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517" y="1221985"/>
            <a:ext cx="1108403" cy="4607316"/>
          </a:xfrm>
          <a:prstGeom prst="rect">
            <a:avLst/>
          </a:prstGeom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846972" y="1881877"/>
            <a:ext cx="704432" cy="397476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006" y="2057527"/>
            <a:ext cx="1776885" cy="3826463"/>
          </a:xfrm>
          <a:prstGeom prst="rect">
            <a:avLst/>
          </a:prstGeom>
        </p:spPr>
      </p:pic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673950" y="1983375"/>
            <a:ext cx="2029236" cy="381262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7530318" y="5446208"/>
            <a:ext cx="246764" cy="937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7452" y="697583"/>
            <a:ext cx="1072643" cy="5186407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074158" y="3935506"/>
            <a:ext cx="977901" cy="836428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187897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528000" y="1689102"/>
            <a:ext cx="4912680" cy="4140199"/>
          </a:xfrm>
        </p:spPr>
        <p:txBody>
          <a:bodyPr>
            <a:normAutofit/>
          </a:bodyPr>
          <a:lstStyle/>
          <a:p>
            <a:r>
              <a:rPr lang="fi-FI" sz="2000" dirty="0"/>
              <a:t>Mikäli olet uusi asiakas, jota ei ole vielä rekisteröity Päijät-Hämeen hyvinvointiyhtymän sosiaalipalveluiden tietojärjestelmän henkilörekisteriin, ei 	Omat tiedot vaihtoehtoa vielä näytetä työkalupalkissa.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Valikko tulee näkyviin vasta kun sosiaalipalvelut ovat rekisteröineet asioinnin asiakastietojärjestelmään.</a:t>
            </a:r>
            <a:endParaRPr lang="en-GB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4</a:t>
            </a:fld>
            <a:endParaRPr lang="fi-FI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2986056"/>
            <a:ext cx="4064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01" y="2065735"/>
            <a:ext cx="5370663" cy="330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970905" y="2801241"/>
            <a:ext cx="556348" cy="243506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80545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/>
            <a:r>
              <a:rPr lang="fi-FI" sz="3600" dirty="0">
                <a:solidFill>
                  <a:schemeClr val="accent1">
                    <a:lumMod val="50000"/>
                  </a:schemeClr>
                </a:solidFill>
              </a:rPr>
              <a:t>Huoltokatkot</a:t>
            </a:r>
            <a:endParaRPr lang="sv-SE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528000" y="1689102"/>
            <a:ext cx="3266760" cy="4140199"/>
          </a:xfrm>
        </p:spPr>
        <p:txBody>
          <a:bodyPr>
            <a:normAutofit/>
          </a:bodyPr>
          <a:lstStyle/>
          <a:p>
            <a:r>
              <a:rPr lang="fi-FI" sz="2000" dirty="0"/>
              <a:t>Palvelun tulevista huoltokatkoista informoidaan Omapalvelun etusivulla.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5</a:t>
            </a:fld>
            <a:endParaRPr lang="fi-FI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13" y="1834442"/>
            <a:ext cx="7872875" cy="4058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015" y="5384507"/>
            <a:ext cx="206272" cy="25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0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fi-FI" sz="3600" dirty="0">
                <a:solidFill>
                  <a:schemeClr val="accent1">
                    <a:lumMod val="50000"/>
                  </a:schemeClr>
                </a:solidFill>
              </a:rPr>
              <a:t>Tapahtumat</a:t>
            </a:r>
            <a:endParaRPr lang="sv-SE" dirty="0"/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528000" y="1689102"/>
            <a:ext cx="5771200" cy="4140199"/>
          </a:xfrm>
        </p:spPr>
        <p:txBody>
          <a:bodyPr>
            <a:normAutofit/>
          </a:bodyPr>
          <a:lstStyle/>
          <a:p>
            <a:r>
              <a:rPr lang="en-GB" sz="2000" dirty="0" err="1"/>
              <a:t>Etusivulla</a:t>
            </a:r>
            <a:r>
              <a:rPr lang="en-GB" sz="2000" dirty="0"/>
              <a:t> </a:t>
            </a:r>
            <a:r>
              <a:rPr lang="en-GB" sz="2000" dirty="0" err="1"/>
              <a:t>näytetään</a:t>
            </a:r>
            <a:r>
              <a:rPr lang="en-GB" sz="2000" dirty="0"/>
              <a:t> </a:t>
            </a:r>
            <a:r>
              <a:rPr lang="en-GB" sz="2000" dirty="0" err="1"/>
              <a:t>tapahtumat</a:t>
            </a:r>
            <a:r>
              <a:rPr lang="en-GB" sz="2000" dirty="0"/>
              <a:t> </a:t>
            </a:r>
            <a:r>
              <a:rPr lang="en-GB" sz="2000" dirty="0" err="1"/>
              <a:t>oletuksena</a:t>
            </a:r>
            <a:r>
              <a:rPr lang="en-GB" sz="2000" dirty="0"/>
              <a:t> </a:t>
            </a:r>
            <a:r>
              <a:rPr lang="en-GB" sz="2000" dirty="0" err="1"/>
              <a:t>viimeisimmän</a:t>
            </a:r>
            <a:r>
              <a:rPr lang="en-GB" sz="2000" dirty="0"/>
              <a:t> 3 </a:t>
            </a:r>
            <a:r>
              <a:rPr lang="en-GB" sz="2000" dirty="0" err="1"/>
              <a:t>kuukauden</a:t>
            </a:r>
            <a:r>
              <a:rPr lang="en-GB" sz="2000" dirty="0"/>
              <a:t> </a:t>
            </a:r>
            <a:r>
              <a:rPr lang="en-GB" sz="2000" dirty="0" err="1"/>
              <a:t>ajalta</a:t>
            </a:r>
            <a:r>
              <a:rPr lang="en-GB" sz="2000" dirty="0"/>
              <a:t>. </a:t>
            </a:r>
            <a:r>
              <a:rPr lang="en-GB" sz="2000" dirty="0" err="1"/>
              <a:t>Ajallisesti</a:t>
            </a:r>
            <a:r>
              <a:rPr lang="en-GB" sz="2000" dirty="0"/>
              <a:t> </a:t>
            </a:r>
            <a:r>
              <a:rPr lang="en-GB" sz="2000" dirty="0" err="1"/>
              <a:t>uusimmat</a:t>
            </a:r>
            <a:r>
              <a:rPr lang="en-GB" sz="2000" dirty="0"/>
              <a:t> </a:t>
            </a:r>
            <a:r>
              <a:rPr lang="en-GB" sz="2000" dirty="0" err="1"/>
              <a:t>tapahtumat</a:t>
            </a:r>
            <a:r>
              <a:rPr lang="en-GB" sz="2000" dirty="0"/>
              <a:t> </a:t>
            </a:r>
            <a:r>
              <a:rPr lang="en-GB" sz="2000" dirty="0" err="1"/>
              <a:t>näytetään</a:t>
            </a:r>
            <a:r>
              <a:rPr lang="en-GB" sz="2000" dirty="0"/>
              <a:t> </a:t>
            </a:r>
            <a:r>
              <a:rPr lang="en-GB" sz="2000" dirty="0" err="1"/>
              <a:t>ylimpänä</a:t>
            </a:r>
            <a:r>
              <a:rPr lang="en-GB" sz="2000" dirty="0"/>
              <a:t>.</a:t>
            </a:r>
          </a:p>
          <a:p>
            <a:r>
              <a:rPr lang="fi-FI" sz="2000" dirty="0"/>
              <a:t>Tapahtumia voi selata sivuhissillä alaspäin tai hiiren rullapainikkeella.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Tapahtumista näytetään näytöllä tapahtuman:</a:t>
            </a:r>
          </a:p>
          <a:p>
            <a:pPr lvl="1"/>
            <a:r>
              <a:rPr lang="fi-FI" sz="2000" dirty="0"/>
              <a:t>Tyyppi </a:t>
            </a:r>
          </a:p>
          <a:p>
            <a:pPr lvl="1"/>
            <a:r>
              <a:rPr lang="fi-FI" sz="2000" dirty="0"/>
              <a:t>Tapahtuman nimi</a:t>
            </a:r>
          </a:p>
          <a:p>
            <a:pPr lvl="1"/>
            <a:r>
              <a:rPr lang="fi-FI" sz="2000" dirty="0"/>
              <a:t>Päivämäärä tapahtumasta tai tieto ”Tänään”, jos tapahtuma on kuluvan päivän asia.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6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67" y="1579148"/>
            <a:ext cx="4990559" cy="420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235301" y="3544849"/>
            <a:ext cx="338991" cy="228445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412343" y="3223047"/>
            <a:ext cx="2845216" cy="17039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592867" y="2303209"/>
            <a:ext cx="372613" cy="30562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1748183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6127587" y="4138775"/>
            <a:ext cx="5587680" cy="18148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/>
              <a:t>Tapahtuma</a:t>
            </a:r>
            <a:r>
              <a:rPr lang="en-GB" sz="2000" dirty="0"/>
              <a:t> -</a:t>
            </a:r>
            <a:r>
              <a:rPr lang="en-GB" sz="2000" dirty="0" err="1"/>
              <a:t>näytön</a:t>
            </a:r>
            <a:r>
              <a:rPr lang="en-GB" sz="2000" dirty="0"/>
              <a:t> </a:t>
            </a:r>
            <a:r>
              <a:rPr lang="en-GB" sz="2000" dirty="0" err="1"/>
              <a:t>alaosasta</a:t>
            </a:r>
            <a:r>
              <a:rPr lang="en-GB" sz="2000" dirty="0"/>
              <a:t> </a:t>
            </a:r>
            <a:r>
              <a:rPr lang="en-GB" sz="2000" dirty="0" err="1"/>
              <a:t>voi</a:t>
            </a:r>
            <a:r>
              <a:rPr lang="en-GB" sz="2000" dirty="0"/>
              <a:t> hakea </a:t>
            </a:r>
            <a:r>
              <a:rPr lang="en-GB" sz="2000" dirty="0" err="1"/>
              <a:t>lisää</a:t>
            </a:r>
            <a:r>
              <a:rPr lang="en-GB" sz="2000" dirty="0"/>
              <a:t> </a:t>
            </a:r>
            <a:r>
              <a:rPr lang="en-GB" sz="2000" dirty="0" err="1"/>
              <a:t>tapahtumia</a:t>
            </a:r>
            <a:r>
              <a:rPr lang="en-GB" sz="2000" dirty="0"/>
              <a:t> 3 </a:t>
            </a:r>
            <a:r>
              <a:rPr lang="en-GB" sz="2000" dirty="0" err="1"/>
              <a:t>kuukauden</a:t>
            </a:r>
            <a:r>
              <a:rPr lang="en-GB" sz="2000" dirty="0"/>
              <a:t> </a:t>
            </a:r>
            <a:r>
              <a:rPr lang="en-GB" sz="2000" dirty="0" err="1"/>
              <a:t>jaksoissa</a:t>
            </a:r>
            <a:r>
              <a:rPr lang="en-GB" sz="2000" dirty="0"/>
              <a:t> </a:t>
            </a:r>
            <a:r>
              <a:rPr lang="en-GB" sz="2000" dirty="0" err="1"/>
              <a:t>Näytä</a:t>
            </a:r>
            <a:r>
              <a:rPr lang="en-GB" sz="2000" dirty="0"/>
              <a:t> </a:t>
            </a:r>
            <a:r>
              <a:rPr lang="en-GB" sz="2000" dirty="0" err="1"/>
              <a:t>lisää</a:t>
            </a:r>
            <a:r>
              <a:rPr lang="en-GB" sz="2000" dirty="0"/>
              <a:t> -</a:t>
            </a:r>
            <a:r>
              <a:rPr lang="en-GB" sz="2000" dirty="0" err="1"/>
              <a:t>painikkeesta</a:t>
            </a:r>
            <a:r>
              <a:rPr lang="en-GB" sz="2000" dirty="0"/>
              <a:t>. Tieto </a:t>
            </a:r>
            <a:r>
              <a:rPr lang="en-GB" sz="2000" dirty="0" err="1"/>
              <a:t>päivittyy</a:t>
            </a:r>
            <a:r>
              <a:rPr lang="en-GB" sz="2000" dirty="0"/>
              <a:t> </a:t>
            </a:r>
            <a:r>
              <a:rPr lang="en-GB" sz="2000" dirty="0" err="1"/>
              <a:t>yläosaan</a:t>
            </a:r>
            <a:r>
              <a:rPr lang="en-GB" sz="2000" dirty="0"/>
              <a:t> (max. 24 </a:t>
            </a:r>
            <a:r>
              <a:rPr lang="en-GB" sz="2000" dirty="0" err="1"/>
              <a:t>kuukautta</a:t>
            </a:r>
            <a:r>
              <a:rPr lang="en-GB" sz="2000" dirty="0"/>
              <a:t>).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7</a:t>
            </a:fld>
            <a:endParaRPr lang="fi-FI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8" y="1278859"/>
            <a:ext cx="52197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06219" y="2250670"/>
            <a:ext cx="3509132" cy="20650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06219" y="5449502"/>
            <a:ext cx="916845" cy="206501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88" y="1731736"/>
            <a:ext cx="5619913" cy="2087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703651" y="2775683"/>
            <a:ext cx="3168352" cy="3695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2911680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28000" y="745724"/>
            <a:ext cx="10972800" cy="5083577"/>
          </a:xfrm>
        </p:spPr>
        <p:txBody>
          <a:bodyPr>
            <a:normAutofit/>
          </a:bodyPr>
          <a:lstStyle/>
          <a:p>
            <a:r>
              <a:rPr lang="fi-FI" sz="2000" dirty="0"/>
              <a:t>Uudella asiakkaalla, jolla ei ole vielä Päijät-Hämeen hyvinvointiyhtymän sosiaalipalveluiden asiakastietojärjestelmässä tapahtumia, tai tapahtumia ei ole viimeisimmän 3 kuukauden ajalta, näytetään tapahtumat näytöllä teksti  ”Ei tapahtumia haetulla ajanjaksolla”.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Mikäli tapahtumia ei ole viimeisimmän 3 kuukauden ajalta, on </a:t>
            </a:r>
            <a:r>
              <a:rPr lang="fi-FI" sz="2000" b="1" i="1" dirty="0"/>
              <a:t>Näytä lisää </a:t>
            </a:r>
            <a:r>
              <a:rPr lang="fi-FI" sz="2000" dirty="0"/>
              <a:t>-vaihtoehdosta mahdollisia selata aiempia tapahtumia maksimissaan 24 kuukautta taaksepäin, 3 kuukauden jaksoissa.</a:t>
            </a:r>
            <a:endParaRPr lang="en-GB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8</a:t>
            </a:fld>
            <a:endParaRPr lang="fi-FI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3250699"/>
            <a:ext cx="7404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489960" y="4312580"/>
            <a:ext cx="2400267" cy="282269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30297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53783" y="603682"/>
            <a:ext cx="10972800" cy="5068441"/>
          </a:xfrm>
        </p:spPr>
        <p:txBody>
          <a:bodyPr>
            <a:normAutofit/>
          </a:bodyPr>
          <a:lstStyle/>
          <a:p>
            <a:r>
              <a:rPr lang="fi-FI" sz="2000" dirty="0"/>
              <a:t>Tapahtumat -näytöltä voidaan valita rivi ja tarkastella tapahtumaa, jolloin avautuu ko. tapahtumaan liittyvä sivu sekä valitun tapahtuman tiedot.</a:t>
            </a:r>
          </a:p>
          <a:p>
            <a:endParaRPr lang="fi-FI" sz="2000" dirty="0"/>
          </a:p>
          <a:p>
            <a:r>
              <a:rPr lang="fi-FI" sz="2000" dirty="0"/>
              <a:t>Hakemusrivi näyttää </a:t>
            </a:r>
            <a:r>
              <a:rPr lang="fi-FI" sz="2000" b="1" i="1" dirty="0"/>
              <a:t>Hakemus</a:t>
            </a:r>
            <a:r>
              <a:rPr lang="fi-FI" sz="2000" dirty="0"/>
              <a:t>-näytön ja valitun hakemuksen:</a:t>
            </a:r>
            <a:endParaRPr lang="en-GB" sz="20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5FA93-F97B-47F7-82C6-2F741F2B3B88}" type="slidenum">
              <a:rPr lang="fi-FI" smtClean="0"/>
              <a:t>9</a:t>
            </a:fld>
            <a:endParaRPr lang="fi-FI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80" y="2094252"/>
            <a:ext cx="5052196" cy="371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13" y="2082910"/>
            <a:ext cx="4655884" cy="371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498600" y="4536284"/>
            <a:ext cx="4327657" cy="3695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  <p:cxnSp>
        <p:nvCxnSpPr>
          <p:cNvPr id="10" name="Straight Arrow Connector 3"/>
          <p:cNvCxnSpPr/>
          <p:nvPr/>
        </p:nvCxnSpPr>
        <p:spPr bwMode="auto">
          <a:xfrm flipV="1">
            <a:off x="5511801" y="3367073"/>
            <a:ext cx="972892" cy="11692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6484693" y="2997511"/>
            <a:ext cx="2203596" cy="369563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fi-FI" sz="2133"/>
          </a:p>
        </p:txBody>
      </p:sp>
    </p:spTree>
    <p:extLst>
      <p:ext uri="{BB962C8B-B14F-4D97-AF65-F5344CB8AC3E}">
        <p14:creationId xmlns:p14="http://schemas.microsoft.com/office/powerpoint/2010/main" val="3369764424"/>
      </p:ext>
    </p:extLst>
  </p:cSld>
  <p:clrMapOvr>
    <a:masterClrMapping/>
  </p:clrMapOvr>
</p:sld>
</file>

<file path=ppt/theme/theme1.xml><?xml version="1.0" encoding="utf-8"?>
<a:theme xmlns:a="http://schemas.openxmlformats.org/drawingml/2006/main" name="Ylein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Yleinen</Template>
  <TotalTime>68</TotalTime>
  <Words>344</Words>
  <Application>Microsoft Office PowerPoint</Application>
  <PresentationFormat>Laajakuva</PresentationFormat>
  <Paragraphs>63</Paragraphs>
  <Slides>15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Arial Narrow</vt:lpstr>
      <vt:lpstr>Calibri</vt:lpstr>
      <vt:lpstr>Yleinen</vt:lpstr>
      <vt:lpstr>Omapalvelu</vt:lpstr>
      <vt:lpstr>Etusivu</vt:lpstr>
      <vt:lpstr>PowerPoint-esitys</vt:lpstr>
      <vt:lpstr>PowerPoint-esitys</vt:lpstr>
      <vt:lpstr>Huoltokatkot</vt:lpstr>
      <vt:lpstr>Tapahtumat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Omapalvelu</dc:title>
  <dc:creator>Ojanen Milla</dc:creator>
  <cp:lastModifiedBy>Hämäläinen Sanna</cp:lastModifiedBy>
  <cp:revision>11</cp:revision>
  <dcterms:created xsi:type="dcterms:W3CDTF">2020-06-08T07:01:49Z</dcterms:created>
  <dcterms:modified xsi:type="dcterms:W3CDTF">2020-06-10T10:01:14Z</dcterms:modified>
</cp:coreProperties>
</file>