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97" r:id="rId3"/>
    <p:sldId id="316" r:id="rId4"/>
    <p:sldId id="364" r:id="rId5"/>
    <p:sldId id="318" r:id="rId6"/>
    <p:sldId id="319" r:id="rId7"/>
    <p:sldId id="317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4" r:id="rId22"/>
    <p:sldId id="333" r:id="rId23"/>
    <p:sldId id="335" r:id="rId24"/>
    <p:sldId id="337" r:id="rId25"/>
    <p:sldId id="363" r:id="rId26"/>
    <p:sldId id="338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0647-2605-4DB5-BCEE-9956E9B0DB42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1AE00-40C1-4001-9522-802671DE07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37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7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9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8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1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115-02B7-4DEF-91D6-7351CC3B2061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Alatunnisteen paikkamerkki 4"/>
          <p:cNvSpPr txBox="1">
            <a:spLocks/>
          </p:cNvSpPr>
          <p:nvPr/>
        </p:nvSpPr>
        <p:spPr>
          <a:xfrm>
            <a:off x="4175787" y="63813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68149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9668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4809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5675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470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5148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7980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3672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61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297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5481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3392" y="6223669"/>
            <a:ext cx="1056117" cy="230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A12115-02B7-4DEF-91D6-7351CC3B2061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3392" y="6490853"/>
            <a:ext cx="3264363" cy="166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98047" y="6165304"/>
            <a:ext cx="2798074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i-FI" altLang="fi-FI" sz="1300" b="1" dirty="0">
                <a:solidFill>
                  <a:srgbClr val="4D4D4D"/>
                </a:solidFill>
                <a:latin typeface="Arial Narrow" pitchFamily="34" charset="0"/>
              </a:rPr>
              <a:t>PÄIJÄT-HÄMEEN HYVINVOINTIYHTYMÄ</a:t>
            </a:r>
          </a:p>
          <a:p>
            <a:pPr algn="ctr"/>
            <a:endParaRPr lang="fi-FI" altLang="fi-FI" sz="1000" dirty="0">
              <a:solidFill>
                <a:srgbClr val="333333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6713538"/>
            <a:ext cx="12192000" cy="144462"/>
          </a:xfrm>
          <a:prstGeom prst="rect">
            <a:avLst/>
          </a:prstGeom>
          <a:solidFill>
            <a:srgbClr val="01537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i-FI" sz="180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6097066"/>
            <a:ext cx="812805" cy="4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5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53E28E-B777-412C-BC49-4314485633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Omapalvelu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B174BB0-A895-4BC7-A316-F39A93A12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Hakemuksen tekeminen</a:t>
            </a:r>
          </a:p>
        </p:txBody>
      </p:sp>
    </p:spTree>
    <p:extLst>
      <p:ext uri="{BB962C8B-B14F-4D97-AF65-F5344CB8AC3E}">
        <p14:creationId xmlns:p14="http://schemas.microsoft.com/office/powerpoint/2010/main" val="99055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01" y="233014"/>
            <a:ext cx="10515600" cy="1325563"/>
          </a:xfrm>
        </p:spPr>
        <p:txBody>
          <a:bodyPr>
            <a:normAutofit/>
          </a:bodyPr>
          <a:lstStyle/>
          <a:p>
            <a:pPr lvl="1"/>
            <a:r>
              <a:rPr lang="fi-FI" sz="3600" dirty="0">
                <a:solidFill>
                  <a:schemeClr val="accent1">
                    <a:lumMod val="50000"/>
                  </a:schemeClr>
                </a:solidFill>
              </a:rPr>
              <a:t>Hakemus</a:t>
            </a:r>
            <a:endParaRPr lang="sv-SE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001" y="1822102"/>
            <a:ext cx="2283332" cy="4007199"/>
          </a:xfrm>
        </p:spPr>
        <p:txBody>
          <a:bodyPr>
            <a:normAutofit/>
          </a:bodyPr>
          <a:lstStyle/>
          <a:p>
            <a:r>
              <a:rPr lang="en-GB" sz="2000" dirty="0"/>
              <a:t>Hakemuksen </a:t>
            </a:r>
            <a:r>
              <a:rPr lang="en-GB" sz="2000" dirty="0" err="1"/>
              <a:t>osiot</a:t>
            </a:r>
            <a:r>
              <a:rPr lang="en-GB" sz="2000" dirty="0"/>
              <a:t> </a:t>
            </a:r>
            <a:r>
              <a:rPr lang="en-GB" sz="2000" dirty="0" err="1"/>
              <a:t>näytetään</a:t>
            </a:r>
            <a:r>
              <a:rPr lang="en-GB" sz="2000" dirty="0"/>
              <a:t> </a:t>
            </a:r>
            <a:r>
              <a:rPr lang="en-GB" sz="2000" dirty="0" err="1"/>
              <a:t>vasemmalla</a:t>
            </a:r>
            <a:r>
              <a:rPr lang="en-GB" sz="2000" dirty="0"/>
              <a:t> </a:t>
            </a:r>
            <a:r>
              <a:rPr lang="en-GB" sz="2000" dirty="0" err="1"/>
              <a:t>puolella</a:t>
            </a:r>
            <a:r>
              <a:rPr lang="en-GB" sz="2000" dirty="0"/>
              <a:t> </a:t>
            </a:r>
            <a:r>
              <a:rPr lang="en-GB" sz="2000" dirty="0" err="1"/>
              <a:t>olevalla</a:t>
            </a:r>
            <a:r>
              <a:rPr lang="en-GB" sz="2000" dirty="0"/>
              <a:t> </a:t>
            </a:r>
            <a:r>
              <a:rPr lang="en-GB" sz="2000" dirty="0" err="1"/>
              <a:t>listassa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Valittu</a:t>
            </a:r>
            <a:r>
              <a:rPr lang="en-GB" sz="2000" dirty="0"/>
              <a:t> </a:t>
            </a:r>
            <a:r>
              <a:rPr lang="en-GB" sz="2000" dirty="0" err="1"/>
              <a:t>osio</a:t>
            </a:r>
            <a:r>
              <a:rPr lang="en-GB" sz="2000" dirty="0"/>
              <a:t>, </a:t>
            </a:r>
            <a:r>
              <a:rPr lang="en-GB" sz="2000" dirty="0" err="1"/>
              <a:t>eli</a:t>
            </a:r>
            <a:r>
              <a:rPr lang="en-GB" sz="2000" dirty="0"/>
              <a:t> </a:t>
            </a:r>
            <a:r>
              <a:rPr lang="en-GB" sz="2000" dirty="0" err="1"/>
              <a:t>hakemuksen</a:t>
            </a:r>
            <a:r>
              <a:rPr lang="en-GB" sz="2000" dirty="0"/>
              <a:t> </a:t>
            </a:r>
            <a:r>
              <a:rPr lang="en-GB" sz="2000" dirty="0" err="1"/>
              <a:t>kohta</a:t>
            </a:r>
            <a:r>
              <a:rPr lang="en-GB" sz="2000" dirty="0"/>
              <a:t>, </a:t>
            </a:r>
            <a:r>
              <a:rPr lang="en-GB" sz="2000" dirty="0" err="1"/>
              <a:t>näkyy</a:t>
            </a:r>
            <a:r>
              <a:rPr lang="en-GB" sz="2000" dirty="0"/>
              <a:t> </a:t>
            </a:r>
            <a:r>
              <a:rPr lang="en-GB" sz="2000" dirty="0" err="1"/>
              <a:t>listassa</a:t>
            </a:r>
            <a:r>
              <a:rPr lang="en-GB" sz="2000" dirty="0"/>
              <a:t> </a:t>
            </a:r>
            <a:r>
              <a:rPr lang="en-GB" sz="2000" dirty="0" err="1"/>
              <a:t>maalattuna</a:t>
            </a:r>
            <a:r>
              <a:rPr lang="en-GB" sz="2000" dirty="0"/>
              <a:t>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10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80" y="1443896"/>
            <a:ext cx="8893427" cy="44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662960" y="2479992"/>
            <a:ext cx="1134017" cy="303591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flipV="1">
            <a:off x="3605346" y="2568888"/>
            <a:ext cx="1344151" cy="219009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32781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96567" y="1295940"/>
            <a:ext cx="5067680" cy="4051300"/>
          </a:xfrm>
        </p:spPr>
        <p:txBody>
          <a:bodyPr>
            <a:normAutofit/>
          </a:bodyPr>
          <a:lstStyle/>
          <a:p>
            <a:r>
              <a:rPr lang="en-GB" sz="2000" dirty="0" err="1"/>
              <a:t>Pitkissä</a:t>
            </a:r>
            <a:r>
              <a:rPr lang="en-GB" sz="2000" dirty="0"/>
              <a:t> </a:t>
            </a:r>
            <a:r>
              <a:rPr lang="en-GB" sz="2000" dirty="0" err="1"/>
              <a:t>hakemuksissa</a:t>
            </a:r>
            <a:r>
              <a:rPr lang="en-GB" sz="2000" dirty="0"/>
              <a:t> </a:t>
            </a:r>
            <a:r>
              <a:rPr lang="en-GB" sz="2000" dirty="0" err="1"/>
              <a:t>välilehti</a:t>
            </a:r>
            <a:r>
              <a:rPr lang="en-GB" sz="2000" dirty="0"/>
              <a:t> -</a:t>
            </a:r>
            <a:r>
              <a:rPr lang="en-GB" sz="2000" dirty="0" err="1"/>
              <a:t>valikkoa</a:t>
            </a:r>
            <a:r>
              <a:rPr lang="en-GB" sz="2000" dirty="0"/>
              <a:t> </a:t>
            </a:r>
            <a:r>
              <a:rPr lang="en-GB" sz="2000" dirty="0" err="1"/>
              <a:t>voidaan</a:t>
            </a:r>
            <a:r>
              <a:rPr lang="en-GB" sz="2000" dirty="0"/>
              <a:t> </a:t>
            </a:r>
            <a:r>
              <a:rPr lang="en-GB" sz="2000" dirty="0" err="1"/>
              <a:t>selata</a:t>
            </a:r>
            <a:r>
              <a:rPr lang="en-GB" sz="2000" dirty="0"/>
              <a:t> </a:t>
            </a:r>
            <a:r>
              <a:rPr lang="en-GB" sz="2000" dirty="0" err="1"/>
              <a:t>ylös</a:t>
            </a:r>
            <a:r>
              <a:rPr lang="en-GB" sz="2000" dirty="0"/>
              <a:t>-  ja </a:t>
            </a:r>
            <a:r>
              <a:rPr lang="en-GB" sz="2000" dirty="0" err="1"/>
              <a:t>alaspäin</a:t>
            </a:r>
            <a:r>
              <a:rPr lang="en-GB" sz="2000" dirty="0"/>
              <a:t> </a:t>
            </a:r>
            <a:r>
              <a:rPr lang="en-GB" sz="2000" dirty="0" err="1"/>
              <a:t>viemällä</a:t>
            </a:r>
            <a:r>
              <a:rPr lang="en-GB" sz="2000" dirty="0"/>
              <a:t> </a:t>
            </a:r>
            <a:r>
              <a:rPr lang="en-GB" sz="2000" dirty="0" err="1"/>
              <a:t>hiiren</a:t>
            </a:r>
            <a:r>
              <a:rPr lang="en-GB" sz="2000" dirty="0"/>
              <a:t> </a:t>
            </a:r>
            <a:r>
              <a:rPr lang="en-GB" sz="2000" dirty="0" err="1"/>
              <a:t>osoitin</a:t>
            </a:r>
            <a:r>
              <a:rPr lang="en-GB" sz="2000" dirty="0"/>
              <a:t> </a:t>
            </a:r>
            <a:r>
              <a:rPr lang="en-GB" sz="2000" dirty="0" err="1"/>
              <a:t>nuolipainikkeiden</a:t>
            </a:r>
            <a:r>
              <a:rPr lang="en-GB" sz="2000" dirty="0"/>
              <a:t> </a:t>
            </a:r>
            <a:r>
              <a:rPr lang="en-GB" sz="2000" dirty="0" err="1"/>
              <a:t>päälle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fi-FI" sz="2000" dirty="0"/>
              <a:t>Kun hakemus on selattu loppuun asti (ylös tai alas), selausnuolta ei näytetä.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11</a:t>
            </a:fld>
            <a:endParaRPr lang="fi-FI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" b="3059"/>
          <a:stretch/>
        </p:blipFill>
        <p:spPr bwMode="auto">
          <a:xfrm>
            <a:off x="10057131" y="1276890"/>
            <a:ext cx="1388597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057130" y="5212380"/>
            <a:ext cx="1353723" cy="22713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73822"/>
            <a:ext cx="3542745" cy="414985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5187634"/>
            <a:ext cx="1460500" cy="31921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8998" y="1649138"/>
            <a:ext cx="1460500" cy="31921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303635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003" y="1436285"/>
            <a:ext cx="3159816" cy="4183380"/>
          </a:xfrm>
        </p:spPr>
        <p:txBody>
          <a:bodyPr>
            <a:normAutofit/>
          </a:bodyPr>
          <a:lstStyle/>
          <a:p>
            <a:r>
              <a:rPr lang="en-GB" sz="2000" dirty="0"/>
              <a:t>Hakemuksen </a:t>
            </a:r>
            <a:r>
              <a:rPr lang="en-GB" sz="2000" dirty="0" err="1"/>
              <a:t>osiosta</a:t>
            </a:r>
            <a:r>
              <a:rPr lang="en-GB" sz="2000" dirty="0"/>
              <a:t> </a:t>
            </a:r>
            <a:r>
              <a:rPr lang="en-GB" sz="2000" dirty="0" err="1"/>
              <a:t>voidaan</a:t>
            </a:r>
            <a:r>
              <a:rPr lang="en-GB" sz="2000" dirty="0"/>
              <a:t> </a:t>
            </a:r>
            <a:r>
              <a:rPr lang="en-GB" sz="2000" dirty="0" err="1"/>
              <a:t>siirtyä</a:t>
            </a:r>
            <a:r>
              <a:rPr lang="en-GB" sz="2000" dirty="0"/>
              <a:t> </a:t>
            </a:r>
            <a:r>
              <a:rPr lang="en-GB" sz="2000" dirty="0" err="1"/>
              <a:t>seuraavalle</a:t>
            </a:r>
            <a:r>
              <a:rPr lang="en-GB" sz="2000" dirty="0"/>
              <a:t> </a:t>
            </a:r>
            <a:r>
              <a:rPr lang="en-GB" sz="2000" dirty="0" err="1"/>
              <a:t>valitsemalla</a:t>
            </a:r>
            <a:r>
              <a:rPr lang="en-GB" sz="2000" dirty="0"/>
              <a:t> </a:t>
            </a:r>
            <a:r>
              <a:rPr lang="en-GB" sz="2000" dirty="0" err="1"/>
              <a:t>osio</a:t>
            </a:r>
            <a:r>
              <a:rPr lang="en-GB" sz="2000" dirty="0"/>
              <a:t> -</a:t>
            </a:r>
            <a:r>
              <a:rPr lang="en-GB" sz="2000" dirty="0" err="1"/>
              <a:t>listasta</a:t>
            </a:r>
            <a:r>
              <a:rPr lang="en-GB" sz="2000" dirty="0"/>
              <a:t> </a:t>
            </a:r>
            <a:r>
              <a:rPr lang="en-GB" sz="2000" dirty="0" err="1"/>
              <a:t>haluttu</a:t>
            </a:r>
            <a:r>
              <a:rPr lang="en-GB" sz="2000" dirty="0"/>
              <a:t> </a:t>
            </a:r>
            <a:r>
              <a:rPr lang="en-GB" sz="2000" dirty="0" err="1"/>
              <a:t>kohta</a:t>
            </a:r>
            <a:r>
              <a:rPr lang="en-GB" sz="2000" dirty="0"/>
              <a:t> tai </a:t>
            </a:r>
            <a:r>
              <a:rPr lang="en-GB" sz="2000" dirty="0" err="1"/>
              <a:t>hiiren</a:t>
            </a:r>
            <a:r>
              <a:rPr lang="en-GB" sz="2000" dirty="0"/>
              <a:t> </a:t>
            </a:r>
            <a:r>
              <a:rPr lang="en-GB" sz="2000" dirty="0" err="1"/>
              <a:t>rullapainikkeella</a:t>
            </a:r>
            <a:r>
              <a:rPr lang="en-GB" sz="2000" dirty="0"/>
              <a:t> </a:t>
            </a:r>
            <a:r>
              <a:rPr lang="en-GB" sz="2000" dirty="0" err="1"/>
              <a:t>selaten</a:t>
            </a:r>
            <a:r>
              <a:rPr lang="en-GB" sz="2000" dirty="0"/>
              <a:t> </a:t>
            </a:r>
            <a:r>
              <a:rPr lang="en-GB" sz="2000" dirty="0" err="1"/>
              <a:t>hakemusta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fi-FI" sz="2000" dirty="0"/>
              <a:t>Lisäksi hakemusta voi selata sivuhissillä.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12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17" y="1436285"/>
            <a:ext cx="7863780" cy="36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364549" y="3137907"/>
            <a:ext cx="1079500" cy="19829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534647" y="2452277"/>
            <a:ext cx="258700" cy="265384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93913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39192"/>
            <a:ext cx="10515600" cy="4946121"/>
          </a:xfrm>
        </p:spPr>
        <p:txBody>
          <a:bodyPr>
            <a:normAutofit/>
          </a:bodyPr>
          <a:lstStyle/>
          <a:p>
            <a:r>
              <a:rPr lang="en-GB" sz="2000" dirty="0" err="1"/>
              <a:t>Hakemus</a:t>
            </a:r>
            <a:r>
              <a:rPr lang="en-GB" sz="2000" dirty="0"/>
              <a:t> </a:t>
            </a:r>
            <a:r>
              <a:rPr lang="en-GB" sz="2000" dirty="0" err="1"/>
              <a:t>voidaan</a:t>
            </a:r>
            <a:r>
              <a:rPr lang="en-GB" sz="2000" dirty="0"/>
              <a:t> </a:t>
            </a:r>
            <a:r>
              <a:rPr lang="en-GB" sz="2000" dirty="0" err="1"/>
              <a:t>välitallentaa</a:t>
            </a:r>
            <a:r>
              <a:rPr lang="en-GB" sz="2000" dirty="0"/>
              <a:t>  </a:t>
            </a:r>
            <a:r>
              <a:rPr lang="en-GB" sz="2000" b="1" i="1" dirty="0" err="1"/>
              <a:t>Tallenna</a:t>
            </a:r>
            <a:r>
              <a:rPr lang="en-GB" sz="2000" dirty="0"/>
              <a:t>          -</a:t>
            </a:r>
            <a:r>
              <a:rPr lang="en-GB" sz="2000" dirty="0" err="1"/>
              <a:t>painikkeesta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fi-FI" sz="2000" dirty="0"/>
              <a:t>Tallennuspäivämäärä ja -kellonaika näytetään tallennettaessa.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Hakemuksen </a:t>
            </a:r>
            <a:r>
              <a:rPr lang="en-GB" sz="2000" dirty="0" err="1"/>
              <a:t>voi</a:t>
            </a:r>
            <a:r>
              <a:rPr lang="en-GB" sz="2000" dirty="0"/>
              <a:t> </a:t>
            </a:r>
            <a:r>
              <a:rPr lang="en-GB" sz="2000" dirty="0" err="1"/>
              <a:t>poistaa</a:t>
            </a:r>
            <a:r>
              <a:rPr lang="en-GB" sz="2000" dirty="0"/>
              <a:t>  </a:t>
            </a:r>
            <a:r>
              <a:rPr lang="en-GB" sz="2000" b="1" i="1" dirty="0" err="1"/>
              <a:t>Poista</a:t>
            </a:r>
            <a:r>
              <a:rPr lang="en-GB" sz="2000" dirty="0"/>
              <a:t>        -</a:t>
            </a:r>
            <a:r>
              <a:rPr lang="en-GB" sz="2000" dirty="0" err="1"/>
              <a:t>painikkeesta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fi-FI" sz="2000" dirty="0"/>
              <a:t>Välitallennuksen jälkeen hakemus tallennetaan automaattisesti aina minuutin välein, jos hakemukselle tehdään muutoksia, sekä aina kun siirrytään hakemuksen yhteenvetoon.</a:t>
            </a:r>
            <a:endParaRPr lang="en-GB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13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39" y="3211585"/>
            <a:ext cx="7604719" cy="247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890868" y="3646415"/>
            <a:ext cx="2012580" cy="30742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603" y="1656950"/>
            <a:ext cx="427419" cy="36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495" y="550736"/>
            <a:ext cx="465519" cy="37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50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000" y="1689102"/>
            <a:ext cx="3322315" cy="4140199"/>
          </a:xfrm>
        </p:spPr>
        <p:txBody>
          <a:bodyPr/>
          <a:lstStyle/>
          <a:p>
            <a:r>
              <a:rPr lang="fi-FI" sz="2000" dirty="0"/>
              <a:t>Hakemusten kenttiin määritellyt ohjetekstit saa näkyviin  </a:t>
            </a:r>
            <a:r>
              <a:rPr lang="en-GB" sz="2000" dirty="0"/>
              <a:t>        -</a:t>
            </a:r>
            <a:r>
              <a:rPr lang="fi-FI" sz="2000" dirty="0"/>
              <a:t>painikkeista</a:t>
            </a:r>
            <a:r>
              <a:rPr lang="en-GB" sz="2000" dirty="0"/>
              <a:t>.  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14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315" y="2006600"/>
            <a:ext cx="8090660" cy="367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r="9015" b="13707"/>
          <a:stretch/>
        </p:blipFill>
        <p:spPr bwMode="auto">
          <a:xfrm>
            <a:off x="2568764" y="2336742"/>
            <a:ext cx="348871" cy="31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80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001" y="834501"/>
            <a:ext cx="2613233" cy="4994801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/>
              <a:t>Hakemuksiin on määritelty pakollisia tietoja, jotka näytetään kentän vieressä keltaisella painikkeella.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Mikäli kenttään ei ole annettu tietoa, tulee ilmoitus, joka ilmoittaa puuttuvasta tiedosta.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Lisäksi näytetään osioittain kuinka monta pakollista tietoa on täyttämättä.</a:t>
            </a:r>
            <a:endParaRPr lang="en-GB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15</a:t>
            </a:fld>
            <a:endParaRPr lang="fi-FI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40" y="1581997"/>
            <a:ext cx="8640960" cy="414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322358" y="3066956"/>
            <a:ext cx="1920213" cy="19202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242571" y="3064649"/>
            <a:ext cx="288032" cy="123696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86987" y="3453551"/>
            <a:ext cx="1920213" cy="142898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16690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29" y="3629401"/>
            <a:ext cx="3886155" cy="269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9" y="1192794"/>
            <a:ext cx="5925653" cy="45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1529" y="538339"/>
            <a:ext cx="5491057" cy="5290963"/>
          </a:xfrm>
        </p:spPr>
        <p:txBody>
          <a:bodyPr>
            <a:normAutofit/>
          </a:bodyPr>
          <a:lstStyle/>
          <a:p>
            <a:r>
              <a:rPr lang="fi-FI" sz="2000" dirty="0"/>
              <a:t>Hakemuksen yhteenveto tarkistaa pakolliset tiedot kaikista osioista eikä yhteenvetoon pääse, mikäli tietoja on täyttämättä. Tällöin hakemusta ei myöskään pääse lähettämään.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Yhteenveto vie hakemuksen ensimmäiseen osioon, josta pakollinen tieto puuttuu.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16</a:t>
            </a:fld>
            <a:endParaRPr lang="fi-FI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04767" y="2857701"/>
            <a:ext cx="228599" cy="22616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262735" y="5304107"/>
            <a:ext cx="584199" cy="33767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cxnSp>
        <p:nvCxnSpPr>
          <p:cNvPr id="18" name="Suora nuoliyhdysviiva 17"/>
          <p:cNvCxnSpPr>
            <a:cxnSpLocks/>
          </p:cNvCxnSpPr>
          <p:nvPr/>
        </p:nvCxnSpPr>
        <p:spPr bwMode="auto">
          <a:xfrm flipV="1">
            <a:off x="5846934" y="5087816"/>
            <a:ext cx="2781251" cy="5079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4987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000" y="747938"/>
            <a:ext cx="10972800" cy="5081363"/>
          </a:xfrm>
        </p:spPr>
        <p:txBody>
          <a:bodyPr>
            <a:normAutofit/>
          </a:bodyPr>
          <a:lstStyle/>
          <a:p>
            <a:r>
              <a:rPr lang="fi-FI" sz="2000" dirty="0"/>
              <a:t>Kun pakollinen tieto täytetään, poistuu </a:t>
            </a:r>
            <a:r>
              <a:rPr lang="fi-FI" sz="2000" b="1" i="1" dirty="0"/>
              <a:t>Vaadittava tieto puuttuu </a:t>
            </a:r>
            <a:r>
              <a:rPr lang="fi-FI" sz="2000" dirty="0"/>
              <a:t>-ilmoitus. Tämän lisäksi osiosta vähenee pakollisten tietojen lukumäärä. </a:t>
            </a:r>
            <a:endParaRPr lang="en-GB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17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55" y="1813214"/>
            <a:ext cx="5568619" cy="358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1" y="1813215"/>
            <a:ext cx="4704523" cy="429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69338" y="4055758"/>
            <a:ext cx="1200133" cy="4999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01919" y="3370145"/>
            <a:ext cx="4906452" cy="6720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cxnSp>
        <p:nvCxnSpPr>
          <p:cNvPr id="10" name="Straight Arrow Connector 10"/>
          <p:cNvCxnSpPr/>
          <p:nvPr/>
        </p:nvCxnSpPr>
        <p:spPr bwMode="auto">
          <a:xfrm flipV="1">
            <a:off x="5145802" y="3421848"/>
            <a:ext cx="1056117" cy="1992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73460" y="3621097"/>
            <a:ext cx="3090624" cy="4999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61165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000" y="372862"/>
            <a:ext cx="10972800" cy="5456441"/>
          </a:xfrm>
        </p:spPr>
        <p:txBody>
          <a:bodyPr>
            <a:normAutofit/>
          </a:bodyPr>
          <a:lstStyle/>
          <a:p>
            <a:r>
              <a:rPr lang="fi-FI" sz="2000" dirty="0"/>
              <a:t>Hakemusten päivämääräkenttien kalenteritoiminnossa on kuukausi ja vuosi  -alasvetovalikot, joista tietoa voi vaihtaa.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Lisäksi päivämääriä voi selata nuolipainikkeilla tai valita tarvittava päivämäärä suoraan kalenterista.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Tarvittavan päivämäärän voi myös kirjoittaa kenttään muodossa: pp.kk.vvvv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18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843" y="3101082"/>
            <a:ext cx="7791236" cy="306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3971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EE479E0-CD1E-4D23-BD02-5B3060E4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1" y="247410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Liitteiden lisääminen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001" y="1562700"/>
            <a:ext cx="3764599" cy="4515371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Liitteet tulee lisätä hakemukseen heti hakemusta tehdessä.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Yhden liitetiedoston koko voi olla </a:t>
            </a:r>
            <a:r>
              <a:rPr lang="fi-FI" sz="2000" b="1" dirty="0"/>
              <a:t>enintään 2.0 Mt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Liitteissä näytetään ladattujen liitteiden määrä tyypeittäin.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Liitteet tallentuvat keskeneräiseen hakemukseen.</a:t>
            </a:r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19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99" y="1711568"/>
            <a:ext cx="7754158" cy="358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05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385" y="294986"/>
            <a:ext cx="10515600" cy="653541"/>
          </a:xfrm>
        </p:spPr>
        <p:txBody>
          <a:bodyPr>
            <a:noAutofit/>
          </a:bodyPr>
          <a:lstStyle/>
          <a:p>
            <a:pPr lvl="1"/>
            <a:r>
              <a:rPr lang="fi-FI" sz="3600" dirty="0">
                <a:solidFill>
                  <a:schemeClr val="accent1">
                    <a:lumMod val="50000"/>
                  </a:schemeClr>
                </a:solidFill>
              </a:rPr>
              <a:t>Uusi hakemus</a:t>
            </a:r>
            <a:endParaRPr lang="sv-S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9385" y="948528"/>
            <a:ext cx="10972800" cy="5039956"/>
          </a:xfrm>
        </p:spPr>
        <p:txBody>
          <a:bodyPr>
            <a:normAutofit/>
          </a:bodyPr>
          <a:lstStyle/>
          <a:p>
            <a:r>
              <a:rPr lang="fi-FI" sz="2000" b="1" i="1" dirty="0"/>
              <a:t>Uusi hakemus       </a:t>
            </a:r>
            <a:r>
              <a:rPr lang="fi-FI" sz="2000" dirty="0"/>
              <a:t>–painikkeella avautuu valikkoon käytössä olevat hakemukset.</a:t>
            </a:r>
          </a:p>
          <a:p>
            <a:r>
              <a:rPr lang="fi-FI" sz="2000" dirty="0"/>
              <a:t>Lisäksi näytetään mahdollisesti keskeneräiseksi tallennetut hakemukset.</a:t>
            </a:r>
          </a:p>
          <a:p>
            <a:r>
              <a:rPr lang="fi-FI" sz="2000" dirty="0"/>
              <a:t>Valitsemalla haluttu hakemus, päästään siirtymään </a:t>
            </a:r>
            <a:r>
              <a:rPr lang="fi-FI" sz="2000" b="1" i="1" dirty="0"/>
              <a:t>hakemus</a:t>
            </a:r>
            <a:r>
              <a:rPr lang="fi-FI" sz="2000" dirty="0"/>
              <a:t>-näytölle.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2</a:t>
            </a:fld>
            <a:endParaRPr lang="fi-FI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69" y="2465812"/>
            <a:ext cx="5124664" cy="307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150" b="2030"/>
          <a:stretch/>
        </p:blipFill>
        <p:spPr>
          <a:xfrm>
            <a:off x="1015145" y="2465812"/>
            <a:ext cx="1649808" cy="3469061"/>
          </a:xfrm>
          <a:prstGeom prst="rect">
            <a:avLst/>
          </a:prstGeom>
        </p:spPr>
      </p:pic>
      <p:cxnSp>
        <p:nvCxnSpPr>
          <p:cNvPr id="12" name="Straight Arrow Connector 14"/>
          <p:cNvCxnSpPr>
            <a:cxnSpLocks/>
          </p:cNvCxnSpPr>
          <p:nvPr/>
        </p:nvCxnSpPr>
        <p:spPr bwMode="auto">
          <a:xfrm flipV="1">
            <a:off x="2664953" y="3249224"/>
            <a:ext cx="1813262" cy="1770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78907" y="2525158"/>
            <a:ext cx="1286047" cy="338431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76527" y="3251660"/>
            <a:ext cx="383613" cy="32340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8F4CA5B1-0D48-43CD-BDCD-F7BC54B5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53" y="90386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880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000" y="1148862"/>
            <a:ext cx="4398713" cy="4680439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/>
              <a:t>Liitetiedosto voidaan lisätä hakemukseen painamalla       -painiketta halutusta liitetyypin kentästä.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Tällöin avautuu ikkuna tiedostonhallintaan, josta pääsee hakemaan haluamansa liitteen ja lisäämään sen.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Käytetystä laitteesta riippuen liitteiden lisääminen voi näyttäytyä erilaisena.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Kun liite on lisätty, tulee se uudeksi riviksi liitetyyppien valikkoon.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20</a:t>
            </a:fld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84" y="1489661"/>
            <a:ext cx="273051" cy="2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16" y="1321819"/>
            <a:ext cx="6238528" cy="395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51" y="5122142"/>
            <a:ext cx="2091236" cy="83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484165" y="5122141"/>
            <a:ext cx="2378524" cy="82808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cxnSp>
        <p:nvCxnSpPr>
          <p:cNvPr id="12" name="Straight Arrow Connector 10"/>
          <p:cNvCxnSpPr>
            <a:cxnSpLocks/>
            <a:endCxn id="11" idx="1"/>
          </p:cNvCxnSpPr>
          <p:nvPr/>
        </p:nvCxnSpPr>
        <p:spPr bwMode="auto">
          <a:xfrm>
            <a:off x="8663354" y="4982308"/>
            <a:ext cx="820811" cy="5538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78957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000" y="994299"/>
            <a:ext cx="10972800" cy="4835001"/>
          </a:xfrm>
        </p:spPr>
        <p:txBody>
          <a:bodyPr>
            <a:normAutofit/>
          </a:bodyPr>
          <a:lstStyle/>
          <a:p>
            <a:r>
              <a:rPr lang="fi-FI" sz="2000" dirty="0"/>
              <a:t>Liitetiedosto voidaan lisätä myös hiirellä raahaamalla työasemalta liitetyyppien alla olevaan kenttään ”Pudota lähetettävä tiedosto tähän”. 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Liite tulee omaksi uudeksi riviksi liitetyyppien valikkoon.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21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47373"/>
            <a:ext cx="4668725" cy="27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00320" y="4900695"/>
            <a:ext cx="2243081" cy="26962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cxnSp>
        <p:nvCxnSpPr>
          <p:cNvPr id="7" name="Straight Arrow Connector 12"/>
          <p:cNvCxnSpPr>
            <a:cxnSpLocks/>
          </p:cNvCxnSpPr>
          <p:nvPr/>
        </p:nvCxnSpPr>
        <p:spPr bwMode="auto">
          <a:xfrm flipH="1">
            <a:off x="3753293" y="4257675"/>
            <a:ext cx="1323533" cy="792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00" y="2748631"/>
            <a:ext cx="5434979" cy="27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15"/>
          <p:cNvCxnSpPr/>
          <p:nvPr/>
        </p:nvCxnSpPr>
        <p:spPr bwMode="auto">
          <a:xfrm flipV="1">
            <a:off x="4114601" y="4347082"/>
            <a:ext cx="2267899" cy="3187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29769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6567" y="683581"/>
            <a:ext cx="11054233" cy="5145721"/>
          </a:xfrm>
        </p:spPr>
        <p:txBody>
          <a:bodyPr>
            <a:normAutofit/>
          </a:bodyPr>
          <a:lstStyle/>
          <a:p>
            <a:r>
              <a:rPr lang="fi-FI" sz="2000" dirty="0"/>
              <a:t>Epäonnistuneet liitteet merkitään      -merkillä sekä ilmoitetaan syy miksi liittäminen epäonnistui</a:t>
            </a:r>
          </a:p>
          <a:p>
            <a:pPr lvl="1"/>
            <a:r>
              <a:rPr lang="fi-FI" sz="1600" dirty="0"/>
              <a:t>”Tiedostomuoto on liian suuri” eli yli 2 megatavua</a:t>
            </a:r>
          </a:p>
          <a:p>
            <a:pPr lvl="1"/>
            <a:r>
              <a:rPr lang="fi-FI" sz="1600" dirty="0"/>
              <a:t>”Tiedostomuoto ei ole sallittu”, jos yritetään lisätä muuta kuin PDF/ JPG -tyyppistä tiedostoa.</a:t>
            </a:r>
          </a:p>
          <a:p>
            <a:pPr marL="457200" lvl="1" indent="0">
              <a:buNone/>
            </a:pPr>
            <a:endParaRPr lang="fi-FI" sz="1600" dirty="0"/>
          </a:p>
          <a:p>
            <a:r>
              <a:rPr lang="fi-FI" sz="2000" dirty="0"/>
              <a:t>Onnistuneet liitteet merkitään         -merkillä.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Liite voidaan poistaa rivin perässä olevalla  Poista      -merkillä.</a:t>
            </a:r>
            <a:endParaRPr lang="en-GB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22</a:t>
            </a:fld>
            <a:endParaRPr lang="fi-FI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395" y="717547"/>
            <a:ext cx="311151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294" y="2235496"/>
            <a:ext cx="381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804" y="2993023"/>
            <a:ext cx="359936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03" y="3558755"/>
            <a:ext cx="8757859" cy="26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88244" y="4509516"/>
            <a:ext cx="6859057" cy="1206499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326460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3217"/>
            <a:ext cx="4951447" cy="378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9778" y="381695"/>
            <a:ext cx="10515600" cy="620489"/>
          </a:xfrm>
        </p:spPr>
        <p:txBody>
          <a:bodyPr>
            <a:noAutofit/>
          </a:bodyPr>
          <a:lstStyle/>
          <a:p>
            <a:pPr lvl="1"/>
            <a:r>
              <a:rPr lang="fi-FI" sz="3600" dirty="0">
                <a:solidFill>
                  <a:schemeClr val="accent1">
                    <a:lumMod val="50000"/>
                  </a:schemeClr>
                </a:solidFill>
              </a:rPr>
              <a:t>Hakemuksen lähettäminen</a:t>
            </a:r>
            <a:endParaRPr lang="sv-S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9776" y="1136342"/>
            <a:ext cx="10885583" cy="90978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/>
              <a:t>Kun hakemus on valmis, siirrytään hakemuksen lopussa olevaan Yhteenvetoon. </a:t>
            </a:r>
            <a:r>
              <a:rPr lang="fi-FI" sz="2000" b="1" i="1" dirty="0"/>
              <a:t>Yhteenveto</a:t>
            </a:r>
            <a:r>
              <a:rPr lang="fi-FI" sz="2000" dirty="0"/>
              <a:t>-näytöllä voi selata hakemusta hisseillä ja tarkistaa vielä täytetyt tiedot.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23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52" y="2073217"/>
            <a:ext cx="5184576" cy="39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89513" y="5355916"/>
            <a:ext cx="1200133" cy="4999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919321" y="2975496"/>
            <a:ext cx="480053" cy="2880319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cxnSp>
        <p:nvCxnSpPr>
          <p:cNvPr id="10" name="Straight Arrow Connector 10"/>
          <p:cNvCxnSpPr/>
          <p:nvPr/>
        </p:nvCxnSpPr>
        <p:spPr bwMode="auto">
          <a:xfrm flipV="1">
            <a:off x="5734744" y="4576906"/>
            <a:ext cx="864096" cy="7519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366924" y="5855815"/>
            <a:ext cx="3552396" cy="30788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3646878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8001" y="1031358"/>
            <a:ext cx="4025039" cy="4855319"/>
          </a:xfrm>
        </p:spPr>
        <p:txBody>
          <a:bodyPr>
            <a:normAutofit fontScale="92500"/>
          </a:bodyPr>
          <a:lstStyle/>
          <a:p>
            <a:r>
              <a:rPr lang="fi-FI" sz="2000" dirty="0"/>
              <a:t>Kun hakemuksen tiedot on tarkistettu, täytyy vielä merkitä hakemuksen loppuun, että vakuuttaa antamansa tiedot oikeiksi, jolloin </a:t>
            </a:r>
            <a:r>
              <a:rPr lang="fi-FI" sz="2000" b="1" i="1" dirty="0"/>
              <a:t>Lähetä </a:t>
            </a:r>
            <a:r>
              <a:rPr lang="fi-FI" sz="2000" dirty="0"/>
              <a:t>-painike aktivoituu.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Lisäksi voi merkitä haluaako itselleen sähköpostikuittauksen lomakkeeseen kirjattuun sähköpostiosoitteeseen.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b="1" i="1" dirty="0"/>
              <a:t>Edellinen</a:t>
            </a:r>
            <a:r>
              <a:rPr lang="fi-FI" sz="2000" dirty="0"/>
              <a:t> -painikkeesta pääsee tarvittaessa takaisin lomakkeelle päivittämään tietoja.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24</a:t>
            </a:fld>
            <a:endParaRPr lang="fi-FI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08" y="1873516"/>
            <a:ext cx="7296811" cy="32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440714" y="4369793"/>
            <a:ext cx="2784309" cy="41687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112697" y="4750005"/>
            <a:ext cx="512592" cy="27362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504185" y="4848026"/>
            <a:ext cx="612344" cy="17560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3329621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8001" y="1422401"/>
            <a:ext cx="3832433" cy="4406900"/>
          </a:xfrm>
        </p:spPr>
        <p:txBody>
          <a:bodyPr>
            <a:normAutofit/>
          </a:bodyPr>
          <a:lstStyle/>
          <a:p>
            <a:r>
              <a:rPr lang="fi-FI" sz="2000" b="1" i="1" dirty="0"/>
              <a:t>Lähetä</a:t>
            </a:r>
            <a:r>
              <a:rPr lang="fi-FI" sz="2000" dirty="0"/>
              <a:t> -painikkeen painamisen jälkeen tulee vielä varmistuskysymys siitä ovatko varmasti kaikki liitteet ja tiedot kunnossa. 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Jos jokin liite puuttuu, olisi hyvä vastata ”Ei” ja tallentaa hakemus keskeneräisenä. Kun kaikki on kunnossa, lähetetään hakemus.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25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232" y="1979045"/>
            <a:ext cx="7397393" cy="30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0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8000" y="559293"/>
            <a:ext cx="10972800" cy="5270007"/>
          </a:xfrm>
        </p:spPr>
        <p:txBody>
          <a:bodyPr>
            <a:normAutofit/>
          </a:bodyPr>
          <a:lstStyle/>
          <a:p>
            <a:r>
              <a:rPr lang="fi-FI" sz="2000" dirty="0"/>
              <a:t>Lähetyksen jälkeen voi asiakirjan tarvittaessa tulostaa (oma tulostusikkuna avautuu selaimelle, jonka voi tulostuksen jälkeen sulkea). Lisäksi tulee ohjeteksti esim. välimuistin tyhjennyksestä sekä Päijät-Hämeen hyvinvointiyhtymän antamat osoitetiedot, jonne voi toimittaa tarvittaessa paperiset liitteet. </a:t>
            </a:r>
          </a:p>
          <a:p>
            <a:r>
              <a:rPr lang="fi-FI" sz="2000" dirty="0"/>
              <a:t>Palvelusta ei ole välttämättä poistuttava, vaan istuntoa voi jatkaa edelleen eri toiminnallisuuksissa.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26</a:t>
            </a:fld>
            <a:endParaRPr lang="fi-FI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6" y="2527407"/>
            <a:ext cx="4441244" cy="297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05996" y="3853753"/>
            <a:ext cx="2304256" cy="32364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53" y="2655342"/>
            <a:ext cx="4704523" cy="287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9714048" y="2701924"/>
            <a:ext cx="1248139" cy="32364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705996" y="4294529"/>
            <a:ext cx="2304256" cy="1152219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21890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45" y="1936384"/>
            <a:ext cx="10743307" cy="352809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7999" y="603682"/>
            <a:ext cx="10972800" cy="5142154"/>
          </a:xfrm>
        </p:spPr>
        <p:txBody>
          <a:bodyPr>
            <a:normAutofit/>
          </a:bodyPr>
          <a:lstStyle/>
          <a:p>
            <a:r>
              <a:rPr lang="fi-FI" sz="2000" dirty="0"/>
              <a:t>Jos valitaan sellainen hakemus, josta on jo hakemus lähetetty ja sitä ei ole vielä käsitelty, avautuu näkymä, jossa kysytään halutaanko olemassa olevaan hakemukseen lisätä liitteitä vai tehdä kokonaan uusi hakemus.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06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738A2D6-14A3-401B-AF69-4176A77F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260508"/>
            <a:ext cx="10515600" cy="768191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Keskeneräinen hakemus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000" y="1028699"/>
            <a:ext cx="10972800" cy="4972606"/>
          </a:xfrm>
        </p:spPr>
        <p:txBody>
          <a:bodyPr/>
          <a:lstStyle/>
          <a:p>
            <a:r>
              <a:rPr lang="fi-FI" sz="2000" dirty="0"/>
              <a:t>Jos valitaan hakemus, josta on olemassa keskeneräiseksi tallennettu versio </a:t>
            </a:r>
            <a:r>
              <a:rPr lang="fi-FI" sz="2000" b="1" i="1" dirty="0"/>
              <a:t>Keskeneräiset</a:t>
            </a:r>
            <a:r>
              <a:rPr lang="fi-FI" sz="2000" dirty="0"/>
              <a:t>-valikossa, avautuu ruutu, jossa kysytään halutaanko jatkaa sitä vai aloittaa täysin alusta.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Vastaamalla kysymykseen Kyllä siirrytään keskeneräiseen hakemukseen. Kun vastataan </a:t>
            </a:r>
            <a:r>
              <a:rPr lang="fi-FI" sz="2000" b="1" dirty="0"/>
              <a:t>Ei</a:t>
            </a:r>
            <a:r>
              <a:rPr lang="fi-FI" sz="2000" dirty="0"/>
              <a:t>, </a:t>
            </a:r>
            <a:r>
              <a:rPr lang="fi-FI" sz="2000" b="1" dirty="0"/>
              <a:t>keskeneräinen hakemus poistetaan </a:t>
            </a:r>
            <a:r>
              <a:rPr lang="fi-FI" sz="2000" dirty="0"/>
              <a:t>ja aloitetaan uuden hakemuksen tekeminen alusta alkaen. Peru-vaihtoehto peruuttaa kysymyksen.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4</a:t>
            </a:fld>
            <a:endParaRPr lang="fi-FI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67" y="3262345"/>
            <a:ext cx="7872875" cy="26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403779" y="4663061"/>
            <a:ext cx="3264363" cy="98552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299484" y="4785669"/>
            <a:ext cx="1813093" cy="12001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99483" y="5411056"/>
            <a:ext cx="1837256" cy="24002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354584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00" y="177744"/>
            <a:ext cx="10515600" cy="850955"/>
          </a:xfrm>
        </p:spPr>
        <p:txBody>
          <a:bodyPr>
            <a:noAutofit/>
          </a:bodyPr>
          <a:lstStyle/>
          <a:p>
            <a:pPr lvl="1"/>
            <a:r>
              <a:rPr lang="fi-FI" sz="3600" dirty="0">
                <a:solidFill>
                  <a:schemeClr val="accent1">
                    <a:lumMod val="50000"/>
                  </a:schemeClr>
                </a:solidFill>
              </a:rPr>
              <a:t>Hakemukset</a:t>
            </a:r>
            <a:endParaRPr lang="sv-SE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233544"/>
            <a:ext cx="10972800" cy="4595757"/>
          </a:xfrm>
        </p:spPr>
        <p:txBody>
          <a:bodyPr/>
          <a:lstStyle/>
          <a:p>
            <a:r>
              <a:rPr lang="en-GB" sz="2000" dirty="0" err="1"/>
              <a:t>Hakemukset</a:t>
            </a:r>
            <a:r>
              <a:rPr lang="en-GB" sz="2000" dirty="0"/>
              <a:t>	     -</a:t>
            </a:r>
            <a:r>
              <a:rPr lang="en-GB" sz="2000" dirty="0" err="1"/>
              <a:t>painikkeesta</a:t>
            </a:r>
            <a:r>
              <a:rPr lang="en-GB" sz="2000" dirty="0"/>
              <a:t> </a:t>
            </a:r>
            <a:r>
              <a:rPr lang="en-GB" sz="2000" dirty="0" err="1"/>
              <a:t>avautuu</a:t>
            </a:r>
            <a:r>
              <a:rPr lang="en-GB" sz="2000" dirty="0"/>
              <a:t> </a:t>
            </a:r>
            <a:r>
              <a:rPr lang="en-GB" sz="2000" b="1" i="1" dirty="0" err="1"/>
              <a:t>Hakemukset</a:t>
            </a:r>
            <a:r>
              <a:rPr lang="en-GB" sz="2000" dirty="0"/>
              <a:t> -</a:t>
            </a:r>
            <a:r>
              <a:rPr lang="en-GB" sz="2000" dirty="0" err="1"/>
              <a:t>näyttö</a:t>
            </a:r>
            <a:r>
              <a:rPr lang="en-GB" sz="2000" dirty="0"/>
              <a:t>, </a:t>
            </a:r>
            <a:r>
              <a:rPr lang="en-GB" sz="2000" dirty="0" err="1"/>
              <a:t>jossa</a:t>
            </a:r>
            <a:r>
              <a:rPr lang="en-GB" sz="2000" dirty="0"/>
              <a:t> </a:t>
            </a:r>
            <a:r>
              <a:rPr lang="en-GB" sz="2000" dirty="0" err="1"/>
              <a:t>näytetään</a:t>
            </a:r>
            <a:r>
              <a:rPr lang="en-GB" sz="2000" dirty="0"/>
              <a:t> </a:t>
            </a:r>
            <a:r>
              <a:rPr lang="en-GB" sz="2000" dirty="0" err="1"/>
              <a:t>hakemukset</a:t>
            </a:r>
            <a:r>
              <a:rPr lang="en-GB" sz="2000" dirty="0"/>
              <a:t>, </a:t>
            </a:r>
            <a:r>
              <a:rPr lang="en-GB" sz="2000" dirty="0" err="1"/>
              <a:t>mikäli</a:t>
            </a:r>
            <a:r>
              <a:rPr lang="en-GB" sz="2000" dirty="0"/>
              <a:t> </a:t>
            </a:r>
            <a:r>
              <a:rPr lang="en-GB" sz="2000" dirty="0" err="1"/>
              <a:t>niitä</a:t>
            </a:r>
            <a:r>
              <a:rPr lang="en-GB" sz="2000" dirty="0"/>
              <a:t> on </a:t>
            </a:r>
            <a:r>
              <a:rPr lang="en-GB" sz="2000" dirty="0" err="1"/>
              <a:t>tehty</a:t>
            </a:r>
            <a:r>
              <a:rPr lang="en-GB" sz="2000" dirty="0"/>
              <a:t>. </a:t>
            </a:r>
          </a:p>
          <a:p>
            <a:r>
              <a:rPr lang="en-GB" sz="2000" dirty="0" err="1"/>
              <a:t>Hakemukset</a:t>
            </a:r>
            <a:r>
              <a:rPr lang="en-GB" sz="2000" dirty="0"/>
              <a:t> </a:t>
            </a:r>
            <a:r>
              <a:rPr lang="en-GB" sz="2000" dirty="0" err="1"/>
              <a:t>näkyvät</a:t>
            </a:r>
            <a:r>
              <a:rPr lang="en-GB" sz="2000" dirty="0"/>
              <a:t> max. 24 kk </a:t>
            </a:r>
            <a:r>
              <a:rPr lang="en-GB" sz="2000" dirty="0" err="1"/>
              <a:t>takautuvasti</a:t>
            </a:r>
            <a:r>
              <a:rPr lang="en-GB" sz="2000" dirty="0"/>
              <a:t>.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 err="1"/>
              <a:t>Oletuksena</a:t>
            </a:r>
            <a:r>
              <a:rPr lang="en-GB" sz="2000" dirty="0"/>
              <a:t> </a:t>
            </a:r>
            <a:r>
              <a:rPr lang="en-GB" sz="2000" dirty="0" err="1"/>
              <a:t>näytön</a:t>
            </a:r>
            <a:r>
              <a:rPr lang="en-GB" sz="2000" dirty="0"/>
              <a:t> </a:t>
            </a:r>
            <a:r>
              <a:rPr lang="en-GB" sz="2000" dirty="0" err="1"/>
              <a:t>oikealle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</a:t>
            </a:r>
            <a:r>
              <a:rPr lang="en-GB" sz="2000" dirty="0" err="1"/>
              <a:t>puolelle</a:t>
            </a:r>
            <a:r>
              <a:rPr lang="en-GB" sz="2000" dirty="0"/>
              <a:t> </a:t>
            </a:r>
            <a:r>
              <a:rPr lang="en-GB" sz="2000" dirty="0" err="1"/>
              <a:t>avautuu</a:t>
            </a:r>
            <a:r>
              <a:rPr lang="en-GB" sz="2000" dirty="0"/>
              <a:t> </a:t>
            </a:r>
            <a:r>
              <a:rPr lang="en-GB" sz="2000" dirty="0" err="1"/>
              <a:t>listan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     </a:t>
            </a:r>
            <a:r>
              <a:rPr lang="en-GB" sz="2000" dirty="0" err="1"/>
              <a:t>ylimmäinen</a:t>
            </a:r>
            <a:r>
              <a:rPr lang="en-GB" sz="2000" dirty="0"/>
              <a:t> </a:t>
            </a:r>
            <a:r>
              <a:rPr lang="en-GB" sz="2000" dirty="0" err="1"/>
              <a:t>hakemus</a:t>
            </a:r>
            <a:r>
              <a:rPr lang="en-GB" sz="2000" dirty="0"/>
              <a:t>.</a:t>
            </a:r>
          </a:p>
          <a:p>
            <a:endParaRPr lang="en-GB" sz="2133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5</a:t>
            </a:fld>
            <a:endParaRPr lang="fi-F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33" y="2317596"/>
            <a:ext cx="6608937" cy="37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18733" y="3904472"/>
            <a:ext cx="554747" cy="41218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81D3230-1A87-488A-817C-99B549881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84" y="1269998"/>
            <a:ext cx="3905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7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85474" y="443884"/>
            <a:ext cx="10972800" cy="5146780"/>
          </a:xfrm>
        </p:spPr>
        <p:txBody>
          <a:bodyPr>
            <a:normAutofit/>
          </a:bodyPr>
          <a:lstStyle/>
          <a:p>
            <a:r>
              <a:rPr lang="en-GB" sz="2000" b="1" i="1" dirty="0" err="1"/>
              <a:t>Hakemukset</a:t>
            </a:r>
            <a:r>
              <a:rPr lang="en-GB" sz="2000" dirty="0"/>
              <a:t> -</a:t>
            </a:r>
            <a:r>
              <a:rPr lang="en-GB" sz="2000" dirty="0" err="1"/>
              <a:t>kentässä</a:t>
            </a:r>
            <a:r>
              <a:rPr lang="en-GB" sz="2000" dirty="0"/>
              <a:t> </a:t>
            </a:r>
            <a:r>
              <a:rPr lang="en-GB" sz="2000" dirty="0" err="1"/>
              <a:t>näytetään</a:t>
            </a:r>
            <a:r>
              <a:rPr lang="en-GB" sz="2000" dirty="0"/>
              <a:t> </a:t>
            </a:r>
            <a:r>
              <a:rPr lang="en-GB" sz="2000" dirty="0" err="1"/>
              <a:t>hakemukset</a:t>
            </a:r>
            <a:r>
              <a:rPr lang="en-GB" sz="2000" dirty="0"/>
              <a:t> ja </a:t>
            </a:r>
            <a:r>
              <a:rPr lang="en-GB" sz="2000" dirty="0" err="1"/>
              <a:t>niiden</a:t>
            </a:r>
            <a:r>
              <a:rPr lang="en-GB" sz="2000" dirty="0"/>
              <a:t> </a:t>
            </a:r>
            <a:r>
              <a:rPr lang="en-GB" sz="2000" dirty="0" err="1"/>
              <a:t>päivämäärätieto</a:t>
            </a:r>
            <a:r>
              <a:rPr lang="en-GB" sz="2000" dirty="0"/>
              <a:t> </a:t>
            </a:r>
            <a:r>
              <a:rPr lang="en-GB" sz="2000" dirty="0" err="1"/>
              <a:t>sekä</a:t>
            </a:r>
            <a:r>
              <a:rPr lang="en-GB" sz="2000" dirty="0"/>
              <a:t> </a:t>
            </a:r>
            <a:r>
              <a:rPr lang="en-GB" sz="2000" dirty="0" err="1"/>
              <a:t>kuvake</a:t>
            </a:r>
            <a:r>
              <a:rPr lang="en-GB" sz="2000" dirty="0"/>
              <a:t> </a:t>
            </a:r>
            <a:r>
              <a:rPr lang="en-GB" sz="2000" dirty="0" err="1"/>
              <a:t>hakemuksen</a:t>
            </a:r>
            <a:r>
              <a:rPr lang="en-GB" sz="2000" dirty="0"/>
              <a:t> </a:t>
            </a:r>
            <a:r>
              <a:rPr lang="en-GB" sz="2000" dirty="0" err="1"/>
              <a:t>tilasta</a:t>
            </a:r>
            <a:r>
              <a:rPr lang="en-GB" sz="2000" dirty="0"/>
              <a:t>. </a:t>
            </a:r>
          </a:p>
          <a:p>
            <a:r>
              <a:rPr lang="en-GB" sz="2000" dirty="0" err="1"/>
              <a:t>Hakemukset</a:t>
            </a:r>
            <a:r>
              <a:rPr lang="en-GB" sz="2000" dirty="0"/>
              <a:t> on </a:t>
            </a:r>
            <a:r>
              <a:rPr lang="en-GB" sz="2000" dirty="0" err="1"/>
              <a:t>järjestetty</a:t>
            </a:r>
            <a:r>
              <a:rPr lang="en-GB" sz="2000" dirty="0"/>
              <a:t> </a:t>
            </a:r>
            <a:r>
              <a:rPr lang="en-GB" sz="2000" dirty="0" err="1"/>
              <a:t>laskevaan</a:t>
            </a:r>
            <a:r>
              <a:rPr lang="en-GB" sz="2000" dirty="0"/>
              <a:t> </a:t>
            </a:r>
            <a:r>
              <a:rPr lang="en-GB" sz="2000" dirty="0" err="1"/>
              <a:t>järjestykseen</a:t>
            </a:r>
            <a:r>
              <a:rPr lang="en-GB" sz="2000" dirty="0"/>
              <a:t> </a:t>
            </a:r>
            <a:r>
              <a:rPr lang="en-GB" sz="2000" dirty="0" err="1"/>
              <a:t>päivämäärän</a:t>
            </a:r>
            <a:r>
              <a:rPr lang="en-GB" sz="2000" dirty="0"/>
              <a:t> </a:t>
            </a:r>
            <a:r>
              <a:rPr lang="en-GB" sz="2000" dirty="0" err="1"/>
              <a:t>mukaan</a:t>
            </a:r>
            <a:r>
              <a:rPr lang="en-GB" sz="2000" dirty="0"/>
              <a:t>. </a:t>
            </a:r>
            <a:endParaRPr lang="fi-FI" sz="2000" dirty="0"/>
          </a:p>
          <a:p>
            <a:r>
              <a:rPr lang="fi-FI" sz="2000" dirty="0"/>
              <a:t>Valittua hakemusta voi selata hissillä tai hiiren rullapainikkeella. Näytöllä nähdään hakemuksen tila sekä hakemuksen täytetyt tiedot.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6</a:t>
            </a:fld>
            <a:endParaRPr lang="fi-FI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6759"/>
            <a:ext cx="10081121" cy="35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695185" y="3788914"/>
            <a:ext cx="3072341" cy="38404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870647" y="3164843"/>
            <a:ext cx="4320480" cy="268829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0228643" y="3168044"/>
            <a:ext cx="672075" cy="246615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55745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588" y="250713"/>
            <a:ext cx="10972800" cy="705027"/>
          </a:xfrm>
        </p:spPr>
        <p:txBody>
          <a:bodyPr>
            <a:normAutofit fontScale="90000"/>
          </a:bodyPr>
          <a:lstStyle/>
          <a:p>
            <a:pPr lvl="1"/>
            <a:r>
              <a:rPr lang="fi-FI" sz="4000" dirty="0">
                <a:solidFill>
                  <a:schemeClr val="accent1">
                    <a:lumMod val="50000"/>
                  </a:schemeClr>
                </a:solidFill>
              </a:rPr>
              <a:t>Hakemuksen tilat</a:t>
            </a:r>
            <a:br>
              <a:rPr lang="fi-FI" dirty="0"/>
            </a:br>
            <a:endParaRPr lang="sv-S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8037" y="1857644"/>
            <a:ext cx="7483487" cy="4355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    = </a:t>
            </a:r>
            <a:r>
              <a:rPr lang="en-GB" sz="2000" dirty="0" err="1"/>
              <a:t>Hakemus</a:t>
            </a:r>
            <a:r>
              <a:rPr lang="en-GB" sz="2000" dirty="0"/>
              <a:t> on </a:t>
            </a:r>
            <a:r>
              <a:rPr lang="en-GB" sz="2000" dirty="0" err="1"/>
              <a:t>lähetetty</a:t>
            </a:r>
            <a:r>
              <a:rPr lang="en-GB" sz="2000" dirty="0"/>
              <a:t> </a:t>
            </a:r>
            <a:r>
              <a:rPr lang="en-GB" sz="2000" dirty="0" err="1"/>
              <a:t>kuntaan</a:t>
            </a:r>
            <a:r>
              <a:rPr lang="en-GB" sz="2000" dirty="0"/>
              <a:t> (</a:t>
            </a:r>
            <a:r>
              <a:rPr lang="en-GB" sz="2000" dirty="0" err="1"/>
              <a:t>hakemusta</a:t>
            </a:r>
            <a:r>
              <a:rPr lang="en-GB" sz="2000" dirty="0"/>
              <a:t> </a:t>
            </a:r>
            <a:r>
              <a:rPr lang="en-GB" sz="2000" dirty="0" err="1"/>
              <a:t>ei</a:t>
            </a:r>
            <a:r>
              <a:rPr lang="en-GB" sz="2000" dirty="0"/>
              <a:t> ole </a:t>
            </a:r>
            <a:r>
              <a:rPr lang="en-GB" sz="2000" dirty="0" err="1"/>
              <a:t>vielä</a:t>
            </a:r>
            <a:r>
              <a:rPr lang="en-GB" sz="2000" dirty="0"/>
              <a:t>      </a:t>
            </a:r>
            <a:r>
              <a:rPr lang="en-GB" sz="2000" dirty="0" err="1"/>
              <a:t>aktivoitu</a:t>
            </a:r>
            <a:r>
              <a:rPr lang="en-GB" sz="2000" dirty="0"/>
              <a:t>        </a:t>
            </a:r>
            <a:r>
              <a:rPr lang="en-GB" sz="2000" dirty="0" err="1"/>
              <a:t>asiakastietojärjestelmään</a:t>
            </a:r>
            <a:r>
              <a:rPr lang="en-GB" sz="2000" dirty="0"/>
              <a:t>).</a:t>
            </a:r>
          </a:p>
          <a:p>
            <a:pPr marL="0" indent="0">
              <a:buNone/>
            </a:pPr>
            <a:r>
              <a:rPr lang="en-GB" sz="2000" dirty="0"/>
              <a:t>    = </a:t>
            </a:r>
            <a:r>
              <a:rPr lang="en-GB" sz="2000" dirty="0" err="1"/>
              <a:t>Hakemus</a:t>
            </a:r>
            <a:r>
              <a:rPr lang="en-GB" sz="2000" dirty="0"/>
              <a:t> on </a:t>
            </a:r>
            <a:r>
              <a:rPr lang="en-GB" sz="2000" dirty="0" err="1"/>
              <a:t>vastaanotettu</a:t>
            </a:r>
            <a:r>
              <a:rPr lang="en-GB" sz="2000" dirty="0"/>
              <a:t> </a:t>
            </a:r>
            <a:r>
              <a:rPr lang="en-GB" sz="2000" dirty="0" err="1"/>
              <a:t>kunnassa</a:t>
            </a:r>
            <a:r>
              <a:rPr lang="en-GB" sz="2000" dirty="0"/>
              <a:t> (</a:t>
            </a:r>
            <a:r>
              <a:rPr lang="en-GB" sz="2000" dirty="0" err="1"/>
              <a:t>hakemus</a:t>
            </a:r>
            <a:r>
              <a:rPr lang="en-GB" sz="2000" dirty="0"/>
              <a:t> on </a:t>
            </a:r>
            <a:r>
              <a:rPr lang="en-GB" sz="2000" dirty="0" err="1"/>
              <a:t>aktivoitu</a:t>
            </a:r>
            <a:r>
              <a:rPr lang="en-GB" sz="2000" dirty="0"/>
              <a:t> </a:t>
            </a:r>
            <a:r>
              <a:rPr lang="en-GB" sz="2000" dirty="0" err="1"/>
              <a:t>asiakastietojärjestelmään</a:t>
            </a:r>
            <a:r>
              <a:rPr lang="en-GB" sz="2000" dirty="0"/>
              <a:t>).</a:t>
            </a:r>
          </a:p>
          <a:p>
            <a:pPr marL="0" indent="0">
              <a:buNone/>
            </a:pPr>
            <a:r>
              <a:rPr lang="en-GB" sz="2000" dirty="0"/>
              <a:t>     = </a:t>
            </a:r>
            <a:r>
              <a:rPr lang="en-GB" sz="2000" dirty="0" err="1"/>
              <a:t>Hakemus</a:t>
            </a:r>
            <a:r>
              <a:rPr lang="en-GB" sz="2000" dirty="0"/>
              <a:t> on </a:t>
            </a:r>
            <a:r>
              <a:rPr lang="en-GB" sz="2000" dirty="0" err="1"/>
              <a:t>käsittelyssä</a:t>
            </a:r>
            <a:r>
              <a:rPr lang="en-GB" sz="2000" dirty="0"/>
              <a:t> (</a:t>
            </a:r>
            <a:r>
              <a:rPr lang="en-GB" sz="2000" dirty="0" err="1"/>
              <a:t>hakemus</a:t>
            </a:r>
            <a:r>
              <a:rPr lang="en-GB" sz="2000" dirty="0"/>
              <a:t> on </a:t>
            </a:r>
            <a:r>
              <a:rPr lang="en-GB" sz="2000" dirty="0" err="1"/>
              <a:t>käsittelyssä</a:t>
            </a:r>
            <a:r>
              <a:rPr lang="en-GB" sz="2000" dirty="0"/>
              <a:t>).</a:t>
            </a:r>
          </a:p>
          <a:p>
            <a:pPr marL="0" indent="0">
              <a:buNone/>
            </a:pPr>
            <a:r>
              <a:rPr lang="en-GB" sz="2000" dirty="0"/>
              <a:t>     = </a:t>
            </a:r>
            <a:r>
              <a:rPr lang="en-GB" sz="2000" dirty="0" err="1"/>
              <a:t>Hakemuksesta</a:t>
            </a:r>
            <a:r>
              <a:rPr lang="en-GB" sz="2000" dirty="0"/>
              <a:t> on </a:t>
            </a:r>
            <a:r>
              <a:rPr lang="en-GB" sz="2000" dirty="0" err="1"/>
              <a:t>tehty</a:t>
            </a:r>
            <a:r>
              <a:rPr lang="en-GB" sz="2000" dirty="0"/>
              <a:t> </a:t>
            </a:r>
            <a:r>
              <a:rPr lang="en-GB" sz="2000" dirty="0" err="1"/>
              <a:t>kielteinen</a:t>
            </a:r>
            <a:r>
              <a:rPr lang="en-GB" sz="2000" dirty="0"/>
              <a:t> </a:t>
            </a:r>
            <a:r>
              <a:rPr lang="en-GB" sz="2000" dirty="0" err="1"/>
              <a:t>päätös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     = </a:t>
            </a:r>
            <a:r>
              <a:rPr lang="en-GB" sz="2000" dirty="0" err="1"/>
              <a:t>Hakemuksesta</a:t>
            </a:r>
            <a:r>
              <a:rPr lang="en-GB" sz="2000" dirty="0"/>
              <a:t> on </a:t>
            </a:r>
            <a:r>
              <a:rPr lang="en-GB" sz="2000" dirty="0" err="1"/>
              <a:t>tehty</a:t>
            </a:r>
            <a:r>
              <a:rPr lang="en-GB" sz="2000" dirty="0"/>
              <a:t> </a:t>
            </a:r>
            <a:r>
              <a:rPr lang="en-GB" sz="2000" dirty="0" err="1"/>
              <a:t>myönteinen</a:t>
            </a:r>
            <a:r>
              <a:rPr lang="en-GB" sz="2000" dirty="0"/>
              <a:t> </a:t>
            </a:r>
            <a:r>
              <a:rPr lang="en-GB" sz="2000" dirty="0" err="1"/>
              <a:t>päätös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     </a:t>
            </a:r>
            <a:r>
              <a:rPr lang="fi-FI" sz="2000" dirty="0"/>
              <a:t>= Hakemus on peruttu</a:t>
            </a:r>
          </a:p>
          <a:p>
            <a:pPr lvl="1"/>
            <a:r>
              <a:rPr lang="fi-FI" sz="1600" dirty="0"/>
              <a:t>Hakemus on voitu perua esimerkiksi:</a:t>
            </a:r>
          </a:p>
          <a:p>
            <a:pPr lvl="2"/>
            <a:r>
              <a:rPr lang="fi-FI" sz="1600" dirty="0"/>
              <a:t>Jos se on tullut väärään kuntaan ja siirretty eteenpäin oikealle taholle</a:t>
            </a:r>
          </a:p>
          <a:p>
            <a:pPr lvl="2"/>
            <a:r>
              <a:rPr lang="fi-FI" sz="1600" dirty="0"/>
              <a:t>samasta asiasta on tullut useampi hakemus, jolloin asia hoidetaan yhden hakemuksen kautta ja muut perutaan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7</a:t>
            </a:fld>
            <a:endParaRPr lang="fi-F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73" y="2030234"/>
            <a:ext cx="3683595" cy="165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260035" y="2515660"/>
            <a:ext cx="3528533" cy="59580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 rotWithShape="1">
          <a:blip r:embed="rId4" cstate="print"/>
          <a:srcRect l="8959" t="32936"/>
          <a:stretch/>
        </p:blipFill>
        <p:spPr bwMode="auto">
          <a:xfrm>
            <a:off x="507581" y="1931271"/>
            <a:ext cx="293059" cy="19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 rotWithShape="1">
          <a:blip r:embed="rId5" cstate="print"/>
          <a:srcRect l="26760" t="9891" r="12315" b="15269"/>
          <a:stretch/>
        </p:blipFill>
        <p:spPr bwMode="auto">
          <a:xfrm>
            <a:off x="441050" y="2479716"/>
            <a:ext cx="299035" cy="33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 rotWithShape="1">
          <a:blip r:embed="rId6" cstate="print"/>
          <a:srcRect l="24743" t="20868"/>
          <a:stretch/>
        </p:blipFill>
        <p:spPr bwMode="auto">
          <a:xfrm>
            <a:off x="530171" y="3625712"/>
            <a:ext cx="378084" cy="2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10" y="4012029"/>
            <a:ext cx="378883" cy="27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1" y="4437488"/>
            <a:ext cx="356612" cy="31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 rotWithShape="1">
          <a:blip r:embed="rId9" cstate="print"/>
          <a:srcRect t="41603" r="-321"/>
          <a:stretch/>
        </p:blipFill>
        <p:spPr bwMode="auto">
          <a:xfrm>
            <a:off x="358588" y="3199288"/>
            <a:ext cx="486061" cy="3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8589" y="1077943"/>
            <a:ext cx="110301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Hakemuksen tila näytetään kuvakkeilla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(viemällä hiiren osoitin kuvakkeen päälle, avautuu myös teksti-ikkuna kertomaan tilatietoa):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000" y="457366"/>
            <a:ext cx="10515600" cy="1325563"/>
          </a:xfrm>
        </p:spPr>
        <p:txBody>
          <a:bodyPr>
            <a:normAutofit/>
          </a:bodyPr>
          <a:lstStyle/>
          <a:p>
            <a:pPr lvl="1"/>
            <a:r>
              <a:rPr lang="fi-FI" sz="3600" dirty="0">
                <a:solidFill>
                  <a:schemeClr val="accent1">
                    <a:lumMod val="50000"/>
                  </a:schemeClr>
                </a:solidFill>
              </a:rPr>
              <a:t>Keskeneräiset hakemukset</a:t>
            </a:r>
            <a:endParaRPr lang="sv-SE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8000" y="1689102"/>
            <a:ext cx="7325680" cy="4140199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 err="1"/>
              <a:t>Keskeneräiset</a:t>
            </a:r>
            <a:r>
              <a:rPr lang="en-GB" sz="2000" dirty="0"/>
              <a:t> </a:t>
            </a:r>
            <a:r>
              <a:rPr lang="en-GB" sz="2000" dirty="0" err="1"/>
              <a:t>hakemukset</a:t>
            </a:r>
            <a:r>
              <a:rPr lang="en-GB" sz="2000" dirty="0"/>
              <a:t>, </a:t>
            </a:r>
            <a:r>
              <a:rPr lang="en-GB" sz="2000" dirty="0" err="1"/>
              <a:t>jotka</a:t>
            </a:r>
            <a:r>
              <a:rPr lang="en-GB" sz="2000" dirty="0"/>
              <a:t> on </a:t>
            </a:r>
            <a:r>
              <a:rPr lang="en-GB" sz="2000" dirty="0" err="1"/>
              <a:t>tallennettu</a:t>
            </a:r>
            <a:r>
              <a:rPr lang="en-GB" sz="2000" dirty="0"/>
              <a:t>, </a:t>
            </a:r>
            <a:r>
              <a:rPr lang="en-GB" sz="2000" dirty="0" err="1"/>
              <a:t>mutta</a:t>
            </a:r>
            <a:r>
              <a:rPr lang="en-GB" sz="2000" dirty="0"/>
              <a:t> </a:t>
            </a:r>
            <a:r>
              <a:rPr lang="en-GB" sz="2000" dirty="0" err="1"/>
              <a:t>ei</a:t>
            </a:r>
            <a:r>
              <a:rPr lang="en-GB" sz="2000" dirty="0"/>
              <a:t> </a:t>
            </a:r>
            <a:r>
              <a:rPr lang="en-GB" sz="2000" dirty="0" err="1"/>
              <a:t>vielä</a:t>
            </a:r>
            <a:r>
              <a:rPr lang="en-GB" sz="2000" dirty="0"/>
              <a:t> </a:t>
            </a:r>
            <a:r>
              <a:rPr lang="en-GB" sz="2000" dirty="0" err="1"/>
              <a:t>lähetetty</a:t>
            </a:r>
            <a:r>
              <a:rPr lang="en-GB" sz="2000" dirty="0"/>
              <a:t>, </a:t>
            </a:r>
            <a:r>
              <a:rPr lang="en-GB" sz="2000" dirty="0" err="1"/>
              <a:t>näytetään</a:t>
            </a:r>
            <a:r>
              <a:rPr lang="en-GB" sz="2000" dirty="0"/>
              <a:t> </a:t>
            </a:r>
            <a:r>
              <a:rPr lang="en-GB" sz="2000" b="1" i="1" dirty="0" err="1"/>
              <a:t>Uusi</a:t>
            </a:r>
            <a:r>
              <a:rPr lang="en-GB" sz="2000" b="1" i="1" dirty="0"/>
              <a:t> </a:t>
            </a:r>
            <a:r>
              <a:rPr lang="en-GB" sz="2000" b="1" i="1" dirty="0" err="1"/>
              <a:t>hakemus</a:t>
            </a:r>
            <a:r>
              <a:rPr lang="en-GB" sz="2000" b="1" i="1" dirty="0"/>
              <a:t> </a:t>
            </a:r>
            <a:r>
              <a:rPr lang="en-GB" sz="2000" dirty="0"/>
              <a:t>–</a:t>
            </a:r>
            <a:r>
              <a:rPr lang="en-GB" sz="2000" dirty="0" err="1"/>
              <a:t>näytöllä</a:t>
            </a:r>
            <a:r>
              <a:rPr lang="en-GB" sz="2000" dirty="0"/>
              <a:t> </a:t>
            </a:r>
            <a:r>
              <a:rPr lang="en-GB" sz="2000" dirty="0" err="1"/>
              <a:t>Keskeneräiset</a:t>
            </a:r>
            <a:r>
              <a:rPr lang="en-GB" sz="2000" dirty="0"/>
              <a:t> </a:t>
            </a:r>
            <a:r>
              <a:rPr lang="en-GB" sz="2000" dirty="0" err="1"/>
              <a:t>otsikon</a:t>
            </a:r>
            <a:r>
              <a:rPr lang="en-GB" sz="2000" dirty="0"/>
              <a:t> </a:t>
            </a:r>
            <a:r>
              <a:rPr lang="en-GB" sz="2000" dirty="0" err="1"/>
              <a:t>alla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Lisäksi</a:t>
            </a:r>
            <a:r>
              <a:rPr lang="en-GB" sz="2000" dirty="0"/>
              <a:t> </a:t>
            </a:r>
            <a:r>
              <a:rPr lang="en-GB" sz="2000" dirty="0" err="1"/>
              <a:t>suluissa</a:t>
            </a:r>
            <a:r>
              <a:rPr lang="en-GB" sz="2000" dirty="0"/>
              <a:t> </a:t>
            </a:r>
            <a:r>
              <a:rPr lang="en-GB" sz="2000" dirty="0" err="1"/>
              <a:t>näytetään</a:t>
            </a:r>
            <a:r>
              <a:rPr lang="en-GB" sz="2000" dirty="0"/>
              <a:t> </a:t>
            </a:r>
            <a:r>
              <a:rPr lang="en-GB" sz="2000" dirty="0" err="1"/>
              <a:t>hakemuksen</a:t>
            </a:r>
            <a:r>
              <a:rPr lang="en-GB" sz="2000" dirty="0"/>
              <a:t> </a:t>
            </a:r>
            <a:r>
              <a:rPr lang="en-GB" sz="2000" dirty="0" err="1"/>
              <a:t>tallennusajankohta</a:t>
            </a:r>
            <a:r>
              <a:rPr lang="en-GB" sz="2000" dirty="0"/>
              <a:t>. </a:t>
            </a:r>
            <a:r>
              <a:rPr lang="en-GB" sz="2000" dirty="0" err="1"/>
              <a:t>Tallennusajankohdassa</a:t>
            </a:r>
            <a:r>
              <a:rPr lang="en-GB" sz="2000" dirty="0"/>
              <a:t> </a:t>
            </a:r>
            <a:r>
              <a:rPr lang="en-GB" sz="2000" dirty="0" err="1"/>
              <a:t>näkyy</a:t>
            </a:r>
            <a:r>
              <a:rPr lang="en-GB" sz="2000" dirty="0"/>
              <a:t> </a:t>
            </a:r>
            <a:r>
              <a:rPr lang="en-GB" sz="2000" dirty="0" err="1"/>
              <a:t>joko</a:t>
            </a:r>
            <a:r>
              <a:rPr lang="en-GB" sz="2000" dirty="0"/>
              <a:t> </a:t>
            </a:r>
            <a:r>
              <a:rPr lang="en-GB" sz="2000" dirty="0" err="1"/>
              <a:t>teksti</a:t>
            </a:r>
            <a:r>
              <a:rPr lang="en-GB" sz="2000" dirty="0"/>
              <a:t> </a:t>
            </a:r>
            <a:r>
              <a:rPr lang="en-GB" sz="2000" dirty="0" err="1"/>
              <a:t>tänään</a:t>
            </a:r>
            <a:r>
              <a:rPr lang="en-GB" sz="2000" dirty="0"/>
              <a:t>, </a:t>
            </a:r>
            <a:r>
              <a:rPr lang="en-GB" sz="2000" dirty="0" err="1"/>
              <a:t>jos</a:t>
            </a:r>
            <a:r>
              <a:rPr lang="en-GB" sz="2000" dirty="0"/>
              <a:t> on </a:t>
            </a:r>
            <a:r>
              <a:rPr lang="en-GB" sz="2000" dirty="0" err="1"/>
              <a:t>kyse</a:t>
            </a:r>
            <a:r>
              <a:rPr lang="en-GB" sz="2000" dirty="0"/>
              <a:t> </a:t>
            </a:r>
            <a:r>
              <a:rPr lang="en-GB" sz="2000" dirty="0" err="1"/>
              <a:t>kuluvasta</a:t>
            </a:r>
            <a:r>
              <a:rPr lang="en-GB" sz="2000" dirty="0"/>
              <a:t> </a:t>
            </a:r>
            <a:r>
              <a:rPr lang="en-GB" sz="2000" dirty="0" err="1"/>
              <a:t>päivästä</a:t>
            </a:r>
            <a:r>
              <a:rPr lang="en-GB" sz="2000" dirty="0"/>
              <a:t> tai </a:t>
            </a:r>
            <a:r>
              <a:rPr lang="en-GB" sz="2000" dirty="0" err="1"/>
              <a:t>päivämäärätieto</a:t>
            </a:r>
            <a:r>
              <a:rPr lang="en-GB" sz="2000" dirty="0"/>
              <a:t>, </a:t>
            </a:r>
            <a:r>
              <a:rPr lang="en-GB" sz="2000" dirty="0" err="1"/>
              <a:t>jos</a:t>
            </a:r>
            <a:r>
              <a:rPr lang="en-GB" sz="2000" dirty="0"/>
              <a:t> </a:t>
            </a:r>
            <a:r>
              <a:rPr lang="en-GB" sz="2000" dirty="0" err="1"/>
              <a:t>tallennus</a:t>
            </a:r>
            <a:r>
              <a:rPr lang="en-GB" sz="2000" dirty="0"/>
              <a:t> on </a:t>
            </a:r>
            <a:r>
              <a:rPr lang="en-GB" sz="2000" dirty="0" err="1"/>
              <a:t>tehty</a:t>
            </a:r>
            <a:r>
              <a:rPr lang="en-GB" sz="2000" dirty="0"/>
              <a:t> jo </a:t>
            </a:r>
            <a:r>
              <a:rPr lang="en-GB" sz="2000" dirty="0" err="1"/>
              <a:t>aiemmin</a:t>
            </a:r>
            <a:r>
              <a:rPr lang="en-GB" sz="2000" dirty="0"/>
              <a:t>.</a:t>
            </a:r>
          </a:p>
          <a:p>
            <a:endParaRPr lang="en-GB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8</a:t>
            </a:fld>
            <a:endParaRPr lang="fi-F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599" y="1647197"/>
            <a:ext cx="307234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707663" y="4675834"/>
            <a:ext cx="2496277" cy="10480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59683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2874" y="585927"/>
            <a:ext cx="10972800" cy="4825046"/>
          </a:xfrm>
        </p:spPr>
        <p:txBody>
          <a:bodyPr>
            <a:normAutofit/>
          </a:bodyPr>
          <a:lstStyle/>
          <a:p>
            <a:r>
              <a:rPr lang="en-GB" sz="2000" dirty="0" err="1"/>
              <a:t>Keskeneräistä</a:t>
            </a:r>
            <a:r>
              <a:rPr lang="en-GB" sz="2000" dirty="0"/>
              <a:t> </a:t>
            </a:r>
            <a:r>
              <a:rPr lang="en-GB" sz="2000" dirty="0" err="1"/>
              <a:t>hakemusta</a:t>
            </a:r>
            <a:r>
              <a:rPr lang="en-GB" sz="2000" dirty="0"/>
              <a:t> </a:t>
            </a:r>
            <a:r>
              <a:rPr lang="en-GB" sz="2000" dirty="0" err="1"/>
              <a:t>pääsee</a:t>
            </a:r>
            <a:r>
              <a:rPr lang="en-GB" sz="2000" dirty="0"/>
              <a:t> </a:t>
            </a:r>
            <a:r>
              <a:rPr lang="en-GB" sz="2000" dirty="0" err="1"/>
              <a:t>jatkamaan</a:t>
            </a:r>
            <a:r>
              <a:rPr lang="en-GB" sz="2000" dirty="0"/>
              <a:t> </a:t>
            </a:r>
            <a:r>
              <a:rPr lang="en-GB" sz="2000" dirty="0" err="1"/>
              <a:t>valitsemalla</a:t>
            </a:r>
            <a:r>
              <a:rPr lang="en-GB" sz="2000" dirty="0"/>
              <a:t> </a:t>
            </a:r>
            <a:r>
              <a:rPr lang="en-GB" sz="2000" dirty="0" err="1"/>
              <a:t>kyseinen</a:t>
            </a:r>
            <a:r>
              <a:rPr lang="en-GB" sz="2000" dirty="0"/>
              <a:t> </a:t>
            </a:r>
            <a:r>
              <a:rPr lang="en-GB" sz="2000" dirty="0" err="1"/>
              <a:t>hakemus</a:t>
            </a:r>
            <a:r>
              <a:rPr lang="en-GB" sz="2000" dirty="0"/>
              <a:t> </a:t>
            </a:r>
            <a:r>
              <a:rPr lang="en-GB" sz="2000" dirty="0" err="1"/>
              <a:t>listalta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en-GB" sz="2000" dirty="0" err="1"/>
              <a:t>Hakemus</a:t>
            </a:r>
            <a:r>
              <a:rPr lang="en-GB" sz="2000" dirty="0"/>
              <a:t> </a:t>
            </a:r>
            <a:r>
              <a:rPr lang="en-GB" sz="2000" dirty="0" err="1"/>
              <a:t>avautuu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aiemmin</a:t>
            </a:r>
            <a:r>
              <a:rPr lang="en-GB" sz="2000" dirty="0"/>
              <a:t> </a:t>
            </a:r>
            <a:r>
              <a:rPr lang="en-GB" sz="2000" dirty="0" err="1"/>
              <a:t>tallennetut</a:t>
            </a:r>
            <a:r>
              <a:rPr lang="en-GB" sz="2000" dirty="0"/>
              <a:t> </a:t>
            </a:r>
            <a:r>
              <a:rPr lang="en-GB" sz="2000" dirty="0" err="1"/>
              <a:t>tiedot</a:t>
            </a:r>
            <a:r>
              <a:rPr lang="en-GB" sz="2000" dirty="0"/>
              <a:t> </a:t>
            </a:r>
            <a:r>
              <a:rPr lang="en-GB" sz="2000" dirty="0" err="1"/>
              <a:t>löytyvät</a:t>
            </a:r>
            <a:r>
              <a:rPr lang="en-GB" sz="2000" dirty="0"/>
              <a:t> </a:t>
            </a:r>
            <a:r>
              <a:rPr lang="en-GB" sz="2000" dirty="0" err="1"/>
              <a:t>hakemuksesta</a:t>
            </a:r>
            <a:r>
              <a:rPr lang="en-GB" sz="2000" dirty="0"/>
              <a:t>.</a:t>
            </a:r>
          </a:p>
          <a:p>
            <a:endParaRPr lang="en-GB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9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7" y="2093547"/>
            <a:ext cx="3382543" cy="317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3"/>
          <a:stretch/>
        </p:blipFill>
        <p:spPr bwMode="auto">
          <a:xfrm>
            <a:off x="3994154" y="2110599"/>
            <a:ext cx="7634972" cy="211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14"/>
          <p:cNvCxnSpPr/>
          <p:nvPr/>
        </p:nvCxnSpPr>
        <p:spPr bwMode="auto">
          <a:xfrm flipV="1">
            <a:off x="3436412" y="4227147"/>
            <a:ext cx="546100" cy="4452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0542543"/>
      </p:ext>
    </p:extLst>
  </p:cSld>
  <p:clrMapOvr>
    <a:masterClrMapping/>
  </p:clrMapOvr>
</p:sld>
</file>

<file path=ppt/theme/theme1.xml><?xml version="1.0" encoding="utf-8"?>
<a:theme xmlns:a="http://schemas.openxmlformats.org/drawingml/2006/main" name="Yle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Yleinen</Template>
  <TotalTime>208</TotalTime>
  <Words>902</Words>
  <Application>Microsoft Office PowerPoint</Application>
  <PresentationFormat>Laajakuva</PresentationFormat>
  <Paragraphs>133</Paragraphs>
  <Slides>26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Arial Narrow</vt:lpstr>
      <vt:lpstr>Calibri</vt:lpstr>
      <vt:lpstr>Yleinen</vt:lpstr>
      <vt:lpstr>Omapalvelu</vt:lpstr>
      <vt:lpstr>Uusi hakemus</vt:lpstr>
      <vt:lpstr>PowerPoint-esitys</vt:lpstr>
      <vt:lpstr>Keskeneräinen hakemus</vt:lpstr>
      <vt:lpstr>Hakemukset</vt:lpstr>
      <vt:lpstr>PowerPoint-esitys</vt:lpstr>
      <vt:lpstr>Hakemuksen tilat </vt:lpstr>
      <vt:lpstr>Keskeneräiset hakemukset</vt:lpstr>
      <vt:lpstr>PowerPoint-esitys</vt:lpstr>
      <vt:lpstr>Hakemus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Liitteiden lisääminen</vt:lpstr>
      <vt:lpstr>PowerPoint-esitys</vt:lpstr>
      <vt:lpstr>PowerPoint-esitys</vt:lpstr>
      <vt:lpstr>PowerPoint-esitys</vt:lpstr>
      <vt:lpstr>Hakemuksen lähettäminen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Omapalvelu</dc:title>
  <dc:creator>Ojanen Milla</dc:creator>
  <cp:lastModifiedBy>Hämäläinen Sanna</cp:lastModifiedBy>
  <cp:revision>22</cp:revision>
  <dcterms:created xsi:type="dcterms:W3CDTF">2020-06-08T08:11:26Z</dcterms:created>
  <dcterms:modified xsi:type="dcterms:W3CDTF">2020-06-10T09:35:53Z</dcterms:modified>
</cp:coreProperties>
</file>